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360" r:id="rId3"/>
    <p:sldId id="257" r:id="rId4"/>
    <p:sldId id="358" r:id="rId5"/>
    <p:sldId id="359" r:id="rId6"/>
    <p:sldId id="286" r:id="rId7"/>
    <p:sldId id="287" r:id="rId8"/>
    <p:sldId id="290" r:id="rId9"/>
    <p:sldId id="291" r:id="rId10"/>
    <p:sldId id="258" r:id="rId11"/>
    <p:sldId id="366" r:id="rId12"/>
    <p:sldId id="292" r:id="rId13"/>
    <p:sldId id="294" r:id="rId14"/>
    <p:sldId id="367" r:id="rId15"/>
    <p:sldId id="368" r:id="rId16"/>
    <p:sldId id="369" r:id="rId17"/>
    <p:sldId id="293" r:id="rId18"/>
    <p:sldId id="289" r:id="rId19"/>
    <p:sldId id="297" r:id="rId20"/>
    <p:sldId id="259" r:id="rId21"/>
    <p:sldId id="355" r:id="rId22"/>
    <p:sldId id="356" r:id="rId23"/>
    <p:sldId id="357" r:id="rId24"/>
    <p:sldId id="260" r:id="rId25"/>
    <p:sldId id="261" r:id="rId26"/>
    <p:sldId id="263" r:id="rId27"/>
    <p:sldId id="313" r:id="rId28"/>
    <p:sldId id="262" r:id="rId29"/>
    <p:sldId id="314" r:id="rId30"/>
    <p:sldId id="308" r:id="rId31"/>
    <p:sldId id="312" r:id="rId32"/>
    <p:sldId id="265" r:id="rId33"/>
    <p:sldId id="264" r:id="rId34"/>
    <p:sldId id="322" r:id="rId35"/>
    <p:sldId id="266" r:id="rId36"/>
    <p:sldId id="267" r:id="rId37"/>
    <p:sldId id="268" r:id="rId38"/>
    <p:sldId id="269" r:id="rId39"/>
    <p:sldId id="271" r:id="rId40"/>
    <p:sldId id="326" r:id="rId41"/>
    <p:sldId id="327" r:id="rId42"/>
    <p:sldId id="328" r:id="rId43"/>
    <p:sldId id="330" r:id="rId44"/>
    <p:sldId id="331" r:id="rId45"/>
    <p:sldId id="333" r:id="rId46"/>
    <p:sldId id="363" r:id="rId47"/>
    <p:sldId id="279" r:id="rId48"/>
    <p:sldId id="280" r:id="rId49"/>
    <p:sldId id="364" r:id="rId50"/>
    <p:sldId id="365" r:id="rId51"/>
    <p:sldId id="350" r:id="rId52"/>
    <p:sldId id="340"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0" autoAdjust="0"/>
    <p:restoredTop sz="86471" autoAdjust="0"/>
  </p:normalViewPr>
  <p:slideViewPr>
    <p:cSldViewPr snapToGrid="0" snapToObjects="1">
      <p:cViewPr varScale="1">
        <p:scale>
          <a:sx n="77" d="100"/>
          <a:sy n="77" d="100"/>
        </p:scale>
        <p:origin x="-178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1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351B49-18BE-6145-BF80-6365A0E35498}" type="datetimeFigureOut">
              <a:rPr lang="en-US" smtClean="0"/>
              <a:t>4/28/2018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B8C34-C014-FF49-8F59-6BE212763E7E}" type="slidenum">
              <a:rPr lang="en-US" smtClean="0"/>
              <a:t>‹#›</a:t>
            </a:fld>
            <a:endParaRPr lang="en-US"/>
          </a:p>
        </p:txBody>
      </p:sp>
    </p:spTree>
    <p:extLst>
      <p:ext uri="{BB962C8B-B14F-4D97-AF65-F5344CB8AC3E}">
        <p14:creationId xmlns:p14="http://schemas.microsoft.com/office/powerpoint/2010/main" val="12861694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Introduction. The aim of this study was to estimate the incidence of</a:t>
            </a:r>
          </a:p>
          <a:p>
            <a:r>
              <a:rPr lang="en-US" sz="1200" b="0" i="0" u="none" strike="noStrike" kern="1200" baseline="0" dirty="0" smtClean="0">
                <a:solidFill>
                  <a:schemeClr val="tx1"/>
                </a:solidFill>
                <a:latin typeface="+mn-lt"/>
                <a:ea typeface="+mn-ea"/>
                <a:cs typeface="+mn-cs"/>
              </a:rPr>
              <a:t>recurrent pregnancy loss (RPL). The prevalence of RPL defined as three or</a:t>
            </a:r>
          </a:p>
          <a:p>
            <a:r>
              <a:rPr lang="en-US" sz="1200" b="0" i="0" u="none" strike="noStrike" kern="1200" baseline="0" dirty="0" smtClean="0">
                <a:solidFill>
                  <a:schemeClr val="tx1"/>
                </a:solidFill>
                <a:latin typeface="+mn-lt"/>
                <a:ea typeface="+mn-ea"/>
                <a:cs typeface="+mn-cs"/>
              </a:rPr>
              <a:t>more consecutive miscarriages before gestation week 22, is often stated to be</a:t>
            </a:r>
          </a:p>
          <a:p>
            <a:r>
              <a:rPr lang="en-US" sz="1200" b="0" i="0" u="none" strike="noStrike" kern="1200" baseline="0" dirty="0" smtClean="0">
                <a:solidFill>
                  <a:schemeClr val="tx1"/>
                </a:solidFill>
                <a:latin typeface="+mn-lt"/>
                <a:ea typeface="+mn-ea"/>
                <a:cs typeface="+mn-cs"/>
              </a:rPr>
              <a:t>1%. To our knowledge no study has estimated the incidence of RPL, which</a:t>
            </a:r>
          </a:p>
          <a:p>
            <a:r>
              <a:rPr lang="en-US" sz="1200" b="0" i="0" u="none" strike="noStrike" kern="1200" baseline="0" dirty="0" smtClean="0">
                <a:solidFill>
                  <a:schemeClr val="tx1"/>
                </a:solidFill>
                <a:latin typeface="+mn-lt"/>
                <a:ea typeface="+mn-ea"/>
                <a:cs typeface="+mn-cs"/>
              </a:rPr>
              <a:t>might be more informative and clinically relevant than the prevalence.</a:t>
            </a:r>
          </a:p>
          <a:p>
            <a:r>
              <a:rPr lang="en-US" sz="1200" b="0" i="0" u="none" strike="noStrike" kern="1200" baseline="0" dirty="0" smtClean="0">
                <a:solidFill>
                  <a:schemeClr val="tx1"/>
                </a:solidFill>
                <a:latin typeface="+mn-lt"/>
                <a:ea typeface="+mn-ea"/>
                <a:cs typeface="+mn-cs"/>
              </a:rPr>
              <a:t>Material and methods. This retrospective register-based study was conducted</a:t>
            </a:r>
          </a:p>
          <a:p>
            <a:r>
              <a:rPr lang="en-US" sz="1200" b="0" i="0" u="none" strike="noStrike" kern="1200" baseline="0" dirty="0" smtClean="0">
                <a:solidFill>
                  <a:schemeClr val="tx1"/>
                </a:solidFill>
                <a:latin typeface="+mn-lt"/>
                <a:ea typeface="+mn-ea"/>
                <a:cs typeface="+mn-cs"/>
              </a:rPr>
              <a:t>from 2003 until 2012 in Sweden with data provided by the Swedish National</a:t>
            </a:r>
          </a:p>
          <a:p>
            <a:r>
              <a:rPr lang="en-US" sz="1200" b="0" i="0" u="none" strike="noStrike" kern="1200" baseline="0" dirty="0" smtClean="0">
                <a:solidFill>
                  <a:schemeClr val="tx1"/>
                </a:solidFill>
                <a:latin typeface="+mn-lt"/>
                <a:ea typeface="+mn-ea"/>
                <a:cs typeface="+mn-cs"/>
              </a:rPr>
              <a:t>Board of Health and Welfare. In all, 6852 women were registered with the</a:t>
            </a:r>
          </a:p>
          <a:p>
            <a:r>
              <a:rPr lang="en-US" sz="1200" b="0" i="0" u="none" strike="noStrike" kern="1200" baseline="0" dirty="0" smtClean="0">
                <a:solidFill>
                  <a:schemeClr val="tx1"/>
                </a:solidFill>
                <a:latin typeface="+mn-lt"/>
                <a:ea typeface="+mn-ea"/>
                <a:cs typeface="+mn-cs"/>
              </a:rPr>
              <a:t>diagnoses of RPL in the National Patient Register. The incidence of RPL is</a:t>
            </a:r>
          </a:p>
          <a:p>
            <a:r>
              <a:rPr lang="en-US" sz="1200" b="0" i="0" u="none" strike="noStrike" kern="1200" baseline="0" dirty="0" smtClean="0">
                <a:solidFill>
                  <a:schemeClr val="tx1"/>
                </a:solidFill>
                <a:latin typeface="+mn-lt"/>
                <a:ea typeface="+mn-ea"/>
                <a:cs typeface="+mn-cs"/>
              </a:rPr>
              <a:t>the number of new women receiving the RPL diagnosis per year in the</a:t>
            </a:r>
          </a:p>
          <a:p>
            <a:r>
              <a:rPr lang="en-US" sz="1200" b="0" i="0" u="none" strike="noStrike" kern="1200" baseline="0" dirty="0" smtClean="0">
                <a:solidFill>
                  <a:schemeClr val="tx1"/>
                </a:solidFill>
                <a:latin typeface="+mn-lt"/>
                <a:ea typeface="+mn-ea"/>
                <a:cs typeface="+mn-cs"/>
              </a:rPr>
              <a:t>numerator and population at risk in the denominator. Results. For each year,</a:t>
            </a:r>
          </a:p>
          <a:p>
            <a:r>
              <a:rPr lang="en-US" sz="1200" b="0" i="0" u="none" strike="noStrike" kern="1200" baseline="0" dirty="0" smtClean="0">
                <a:solidFill>
                  <a:schemeClr val="tx1"/>
                </a:solidFill>
                <a:latin typeface="+mn-lt"/>
                <a:ea typeface="+mn-ea"/>
                <a:cs typeface="+mn-cs"/>
              </a:rPr>
              <a:t>from 2003 to 2012, the incidence was calculated in two different risk</a:t>
            </a:r>
          </a:p>
          <a:p>
            <a:r>
              <a:rPr lang="en-US" sz="1200" b="0" i="0" u="none" strike="noStrike" kern="1200" baseline="0" dirty="0" smtClean="0">
                <a:solidFill>
                  <a:schemeClr val="tx1"/>
                </a:solidFill>
                <a:latin typeface="+mn-lt"/>
                <a:ea typeface="+mn-ea"/>
                <a:cs typeface="+mn-cs"/>
              </a:rPr>
              <a:t>populations: [1] all women aged 18–42 years, and [2] all women registered</a:t>
            </a:r>
          </a:p>
          <a:p>
            <a:r>
              <a:rPr lang="en-US" sz="1200" b="0" i="0" u="none" strike="noStrike" kern="1200" baseline="0" dirty="0" smtClean="0">
                <a:solidFill>
                  <a:schemeClr val="tx1"/>
                </a:solidFill>
                <a:latin typeface="+mn-lt"/>
                <a:ea typeface="+mn-ea"/>
                <a:cs typeface="+mn-cs"/>
              </a:rPr>
              <a:t>as being pregnant (deliveries or miscarriages). The average incidence in the</a:t>
            </a:r>
          </a:p>
          <a:p>
            <a:r>
              <a:rPr lang="en-US" sz="1200" b="0" i="0" u="none" strike="noStrike" kern="1200" baseline="0" dirty="0" smtClean="0">
                <a:solidFill>
                  <a:schemeClr val="tx1"/>
                </a:solidFill>
                <a:latin typeface="+mn-lt"/>
                <a:ea typeface="+mn-ea"/>
                <a:cs typeface="+mn-cs"/>
              </a:rPr>
              <a:t>study period was 53 per 100 000 (0.05%) in women aged 18–42 years and</a:t>
            </a:r>
          </a:p>
          <a:p>
            <a:r>
              <a:rPr lang="en-US" sz="1200" b="0" i="0" u="none" strike="noStrike" kern="1200" baseline="0" dirty="0" smtClean="0">
                <a:solidFill>
                  <a:schemeClr val="tx1"/>
                </a:solidFill>
                <a:latin typeface="+mn-lt"/>
                <a:ea typeface="+mn-ea"/>
                <a:cs typeface="+mn-cs"/>
              </a:rPr>
              <a:t>650 per 100 000 (0.65%) in women who had achieved pregnancy in the</a:t>
            </a:r>
          </a:p>
          <a:p>
            <a:r>
              <a:rPr lang="en-US" sz="1200" b="0" i="0" u="none" strike="noStrike" kern="1200" baseline="0" dirty="0" smtClean="0">
                <a:solidFill>
                  <a:schemeClr val="tx1"/>
                </a:solidFill>
                <a:latin typeface="+mn-lt"/>
                <a:ea typeface="+mn-ea"/>
                <a:cs typeface="+mn-cs"/>
              </a:rPr>
              <a:t>period. The incidence of RPL in the two risk populations increased by 74</a:t>
            </a:r>
          </a:p>
          <a:p>
            <a:r>
              <a:rPr lang="en-US" sz="1200" b="0" i="0" u="none" strike="noStrike" kern="1200" baseline="0" dirty="0" smtClean="0">
                <a:solidFill>
                  <a:schemeClr val="tx1"/>
                </a:solidFill>
                <a:latin typeface="+mn-lt"/>
                <a:ea typeface="+mn-ea"/>
                <a:cs typeface="+mn-cs"/>
              </a:rPr>
              <a:t>and 58%, respectively, during the study period. Conclusion. This study</a:t>
            </a:r>
          </a:p>
          <a:p>
            <a:r>
              <a:rPr lang="en-US" sz="1200" b="0" i="0" u="none" strike="noStrike" kern="1200" baseline="0" dirty="0" smtClean="0">
                <a:solidFill>
                  <a:schemeClr val="tx1"/>
                </a:solidFill>
                <a:latin typeface="+mn-lt"/>
                <a:ea typeface="+mn-ea"/>
                <a:cs typeface="+mn-cs"/>
              </a:rPr>
              <a:t>suggests that the incidence of RPL increased during the 10-year period</a:t>
            </a:r>
          </a:p>
          <a:p>
            <a:r>
              <a:rPr lang="en-US" sz="1200" b="0" i="0" u="none" strike="noStrike" kern="1200" baseline="0" dirty="0" smtClean="0">
                <a:solidFill>
                  <a:schemeClr val="tx1"/>
                </a:solidFill>
                <a:latin typeface="+mn-lt"/>
                <a:ea typeface="+mn-ea"/>
                <a:cs typeface="+mn-cs"/>
              </a:rPr>
              <a:t>studied. Causes can only be speculated upon in this study design, but might</a:t>
            </a:r>
          </a:p>
          <a:p>
            <a:r>
              <a:rPr lang="en-US" sz="1200" b="0" i="0" u="none" strike="noStrike" kern="1200" baseline="0" dirty="0" smtClean="0">
                <a:solidFill>
                  <a:schemeClr val="tx1"/>
                </a:solidFill>
                <a:latin typeface="+mn-lt"/>
                <a:ea typeface="+mn-ea"/>
                <a:cs typeface="+mn-cs"/>
              </a:rPr>
              <a:t>be associated with environmental changes, as the increase was fairly rapid.</a:t>
            </a:r>
            <a:endParaRPr lang="tr-TR" dirty="0"/>
          </a:p>
        </p:txBody>
      </p:sp>
      <p:sp>
        <p:nvSpPr>
          <p:cNvPr id="4" name="Slide Number Placeholder 3"/>
          <p:cNvSpPr>
            <a:spLocks noGrp="1"/>
          </p:cNvSpPr>
          <p:nvPr>
            <p:ph type="sldNum" sz="quarter" idx="10"/>
          </p:nvPr>
        </p:nvSpPr>
        <p:spPr/>
        <p:txBody>
          <a:bodyPr/>
          <a:lstStyle/>
          <a:p>
            <a:fld id="{625B8C34-C014-FF49-8F59-6BE212763E7E}" type="slidenum">
              <a:rPr lang="en-US" smtClean="0"/>
              <a:t>2</a:t>
            </a:fld>
            <a:endParaRPr lang="en-US"/>
          </a:p>
        </p:txBody>
      </p:sp>
    </p:spTree>
    <p:extLst>
      <p:ext uri="{BB962C8B-B14F-4D97-AF65-F5344CB8AC3E}">
        <p14:creationId xmlns:p14="http://schemas.microsoft.com/office/powerpoint/2010/main" val="1088139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Background: Thrombophilia is reported to be a candidate etiology of recurrent pregnancy loss (RPL). No</a:t>
            </a:r>
          </a:p>
          <a:p>
            <a:r>
              <a:rPr lang="en-US" sz="1200" b="0" i="0" u="none" strike="noStrike" kern="1200" baseline="0" dirty="0" smtClean="0">
                <a:solidFill>
                  <a:schemeClr val="tx1"/>
                </a:solidFill>
                <a:latin typeface="+mn-lt"/>
                <a:ea typeface="+mn-ea"/>
                <a:cs typeface="+mn-cs"/>
              </a:rPr>
              <a:t>conclusive results on the association between prothrombin G20210A mutation and RPL have been reported.</a:t>
            </a:r>
          </a:p>
          <a:p>
            <a:r>
              <a:rPr lang="en-US" sz="1200" b="0" i="0" u="none" strike="noStrike" kern="1200" baseline="0" dirty="0" err="1" smtClean="0">
                <a:solidFill>
                  <a:schemeClr val="tx1"/>
                </a:solidFill>
                <a:latin typeface="+mn-lt"/>
                <a:ea typeface="+mn-ea"/>
                <a:cs typeface="+mn-cs"/>
              </a:rPr>
              <a:t>Methods:Weundertook</a:t>
            </a:r>
            <a:r>
              <a:rPr lang="en-US" sz="1200" b="0" i="0" u="none" strike="noStrike" kern="1200" baseline="0" dirty="0" smtClean="0">
                <a:solidFill>
                  <a:schemeClr val="tx1"/>
                </a:solidFill>
                <a:latin typeface="+mn-lt"/>
                <a:ea typeface="+mn-ea"/>
                <a:cs typeface="+mn-cs"/>
              </a:rPr>
              <a:t> a systematic </a:t>
            </a:r>
            <a:r>
              <a:rPr lang="en-US" sz="1200" b="0" i="0" u="none" strike="noStrike" kern="1200" baseline="0" dirty="0" err="1" smtClean="0">
                <a:solidFill>
                  <a:schemeClr val="tx1"/>
                </a:solidFill>
                <a:latin typeface="+mn-lt"/>
                <a:ea typeface="+mn-ea"/>
                <a:cs typeface="+mn-cs"/>
              </a:rPr>
              <a:t>reviewandmeta</a:t>
            </a:r>
            <a:r>
              <a:rPr lang="en-US" sz="1200" b="0" i="0" u="none" strike="noStrike" kern="1200" baseline="0" dirty="0" smtClean="0">
                <a:solidFill>
                  <a:schemeClr val="tx1"/>
                </a:solidFill>
                <a:latin typeface="+mn-lt"/>
                <a:ea typeface="+mn-ea"/>
                <a:cs typeface="+mn-cs"/>
              </a:rPr>
              <a:t>-analysis of 37 case-control studies using a comprehensive</a:t>
            </a:r>
          </a:p>
          <a:p>
            <a:r>
              <a:rPr lang="en-US" sz="1200" b="0" i="0" u="none" strike="noStrike" kern="1200" baseline="0" dirty="0" smtClean="0">
                <a:solidFill>
                  <a:schemeClr val="tx1"/>
                </a:solidFill>
                <a:latin typeface="+mn-lt"/>
                <a:ea typeface="+mn-ea"/>
                <a:cs typeface="+mn-cs"/>
              </a:rPr>
              <a:t>electronic search on papers published by May 2014.We studied 5400 cases and 4640 controls to investigate the</a:t>
            </a:r>
          </a:p>
          <a:p>
            <a:r>
              <a:rPr lang="en-US" sz="1200" b="0" i="0" u="none" strike="noStrike" kern="1200" baseline="0" dirty="0" smtClean="0">
                <a:solidFill>
                  <a:schemeClr val="tx1"/>
                </a:solidFill>
                <a:latin typeface="+mn-lt"/>
                <a:ea typeface="+mn-ea"/>
                <a:cs typeface="+mn-cs"/>
              </a:rPr>
              <a:t>potential association between G20210A and RPL. In this review, we define RPL as more than 2 miscarriages.</a:t>
            </a:r>
          </a:p>
          <a:p>
            <a:r>
              <a:rPr lang="en-US" sz="1200" b="0" i="0" u="none" strike="noStrike" kern="1200" baseline="0" dirty="0" smtClean="0">
                <a:solidFill>
                  <a:schemeClr val="tx1"/>
                </a:solidFill>
                <a:latin typeface="+mn-lt"/>
                <a:ea typeface="+mn-ea"/>
                <a:cs typeface="+mn-cs"/>
              </a:rPr>
              <a:t>Results: A significant association was found between G20210A and RPL, with a combined odds ratio (OR) of 1.81</a:t>
            </a:r>
          </a:p>
          <a:p>
            <a:r>
              <a:rPr lang="en-US" sz="1200" b="0" i="0" u="none" strike="noStrike" kern="1200" baseline="0" dirty="0" smtClean="0">
                <a:solidFill>
                  <a:schemeClr val="tx1"/>
                </a:solidFill>
                <a:latin typeface="+mn-lt"/>
                <a:ea typeface="+mn-ea"/>
                <a:cs typeface="+mn-cs"/>
              </a:rPr>
              <a:t>(95% confidence interval [CI]: 1.26-2.60). However, the risks differed in the subgroup analyses, categorized by</a:t>
            </a:r>
          </a:p>
          <a:p>
            <a:r>
              <a:rPr lang="en-US" sz="1200" b="0" i="0" u="none" strike="noStrike" kern="1200" baseline="0" dirty="0" smtClean="0">
                <a:solidFill>
                  <a:schemeClr val="tx1"/>
                </a:solidFill>
                <a:latin typeface="+mn-lt"/>
                <a:ea typeface="+mn-ea"/>
                <a:cs typeface="+mn-cs"/>
              </a:rPr>
              <a:t>study sites, maternal age, and type of miscarriages. The pooled OR remained significant in European studies</a:t>
            </a:r>
          </a:p>
          <a:p>
            <a:r>
              <a:rPr lang="en-US" sz="1200" b="0" i="0" u="none" strike="noStrike" kern="1200" baseline="0" dirty="0" smtClean="0">
                <a:solidFill>
                  <a:schemeClr val="tx1"/>
                </a:solidFill>
                <a:latin typeface="+mn-lt"/>
                <a:ea typeface="+mn-ea"/>
                <a:cs typeface="+mn-cs"/>
              </a:rPr>
              <a:t>(OR: 1.80, 95% CI: 1.35-2.41), whereas in the Middle-Eastern studies, it was not significant (OR: 2.39, 95% CI:</a:t>
            </a:r>
          </a:p>
          <a:p>
            <a:r>
              <a:rPr lang="en-US" sz="1200" b="0" i="0" u="none" strike="noStrike" kern="1200" baseline="0" dirty="0" smtClean="0">
                <a:solidFill>
                  <a:schemeClr val="tx1"/>
                </a:solidFill>
                <a:latin typeface="+mn-lt"/>
                <a:ea typeface="+mn-ea"/>
                <a:cs typeface="+mn-cs"/>
              </a:rPr>
              <a:t>0.96-5.92). The risk of RPL was significantly higher in women older than 29 years (OR: 1.91, 95% CI: 1.61-</a:t>
            </a:r>
          </a:p>
          <a:p>
            <a:r>
              <a:rPr lang="en-US" sz="1200" b="0" i="0" u="none" strike="noStrike" kern="1200" baseline="0" dirty="0" smtClean="0">
                <a:solidFill>
                  <a:schemeClr val="tx1"/>
                </a:solidFill>
                <a:latin typeface="+mn-lt"/>
                <a:ea typeface="+mn-ea"/>
                <a:cs typeface="+mn-cs"/>
              </a:rPr>
              <a:t>6.11), and a positive relationship was only observed between prothrombin G20210A mutation and fetal loss,</a:t>
            </a:r>
          </a:p>
          <a:p>
            <a:r>
              <a:rPr lang="en-US" sz="1200" b="0" i="0" u="none" strike="noStrike" kern="1200" baseline="0" dirty="0" smtClean="0">
                <a:solidFill>
                  <a:schemeClr val="tx1"/>
                </a:solidFill>
                <a:latin typeface="+mn-lt"/>
                <a:ea typeface="+mn-ea"/>
                <a:cs typeface="+mn-cs"/>
              </a:rPr>
              <a:t>but not embryonic loss. There was no evidence of publication bias in any of the analyses. The sensitivity analyses</a:t>
            </a:r>
          </a:p>
          <a:p>
            <a:r>
              <a:rPr lang="en-US" sz="1200" b="0" i="0" u="none" strike="noStrike" kern="1200" baseline="0" dirty="0" smtClean="0">
                <a:solidFill>
                  <a:schemeClr val="tx1"/>
                </a:solidFill>
                <a:latin typeface="+mn-lt"/>
                <a:ea typeface="+mn-ea"/>
                <a:cs typeface="+mn-cs"/>
              </a:rPr>
              <a:t>showed that the findings were quite stable.</a:t>
            </a:r>
          </a:p>
          <a:p>
            <a:r>
              <a:rPr lang="en-US" sz="1200" b="0" i="0" u="none" strike="noStrike" kern="1200" baseline="0" dirty="0" smtClean="0">
                <a:solidFill>
                  <a:schemeClr val="tx1"/>
                </a:solidFill>
                <a:latin typeface="+mn-lt"/>
                <a:ea typeface="+mn-ea"/>
                <a:cs typeface="+mn-cs"/>
              </a:rPr>
              <a:t>Conclusion: This meta-analysis suggests that the G20210A prothrombin mutation increases the risk of RPL (fetal</a:t>
            </a:r>
          </a:p>
          <a:p>
            <a:r>
              <a:rPr lang="en-US" sz="1200" b="0" i="0" u="none" strike="noStrike" kern="1200" baseline="0" dirty="0" smtClean="0">
                <a:solidFill>
                  <a:schemeClr val="tx1"/>
                </a:solidFill>
                <a:latin typeface="+mn-lt"/>
                <a:ea typeface="+mn-ea"/>
                <a:cs typeface="+mn-cs"/>
              </a:rPr>
              <a:t>loss, primary RPL, or secondary RPL), particularly in Europeans and women older than 29 years. We recommend</a:t>
            </a:r>
          </a:p>
          <a:p>
            <a:r>
              <a:rPr lang="en-US" sz="1200" b="0" i="0" u="none" strike="noStrike" kern="1200" baseline="0" dirty="0" smtClean="0">
                <a:solidFill>
                  <a:schemeClr val="tx1"/>
                </a:solidFill>
                <a:latin typeface="+mn-lt"/>
                <a:ea typeface="+mn-ea"/>
                <a:cs typeface="+mn-cs"/>
              </a:rPr>
              <a:t>further screening in more specific groups </a:t>
            </a:r>
            <a:r>
              <a:rPr lang="en-US" sz="1200" b="0" i="0" u="none" strike="noStrike" kern="1200" baseline="0" dirty="0" err="1" smtClean="0">
                <a:solidFill>
                  <a:schemeClr val="tx1"/>
                </a:solidFill>
                <a:latin typeface="+mn-lt"/>
                <a:ea typeface="+mn-ea"/>
                <a:cs typeface="+mn-cs"/>
              </a:rPr>
              <a:t>amongwomen</a:t>
            </a:r>
            <a:r>
              <a:rPr lang="en-US" sz="1200" b="0" i="0" u="none" strike="noStrike" kern="1200" baseline="0" dirty="0" smtClean="0">
                <a:solidFill>
                  <a:schemeClr val="tx1"/>
                </a:solidFill>
                <a:latin typeface="+mn-lt"/>
                <a:ea typeface="+mn-ea"/>
                <a:cs typeface="+mn-cs"/>
              </a:rPr>
              <a:t>.</a:t>
            </a:r>
            <a:endParaRPr lang="tr-TR" dirty="0"/>
          </a:p>
        </p:txBody>
      </p:sp>
      <p:sp>
        <p:nvSpPr>
          <p:cNvPr id="4" name="Slide Number Placeholder 3"/>
          <p:cNvSpPr>
            <a:spLocks noGrp="1"/>
          </p:cNvSpPr>
          <p:nvPr>
            <p:ph type="sldNum" sz="quarter" idx="10"/>
          </p:nvPr>
        </p:nvSpPr>
        <p:spPr/>
        <p:txBody>
          <a:bodyPr/>
          <a:lstStyle/>
          <a:p>
            <a:fld id="{625B8C34-C014-FF49-8F59-6BE212763E7E}" type="slidenum">
              <a:rPr lang="en-US" smtClean="0"/>
              <a:t>22</a:t>
            </a:fld>
            <a:endParaRPr lang="en-US"/>
          </a:p>
        </p:txBody>
      </p:sp>
    </p:spTree>
    <p:extLst>
      <p:ext uri="{BB962C8B-B14F-4D97-AF65-F5344CB8AC3E}">
        <p14:creationId xmlns:p14="http://schemas.microsoft.com/office/powerpoint/2010/main" val="77155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[37] Toth B, Würfel W, Bohlmann MK et al. Recurrent miscarriage: diagnostic</a:t>
            </a:r>
          </a:p>
          <a:p>
            <a:r>
              <a:rPr lang="en-US" sz="1200" b="0" i="0" u="none" strike="noStrike" kern="1200" baseline="0" dirty="0" smtClean="0">
                <a:solidFill>
                  <a:schemeClr val="tx1"/>
                </a:solidFill>
                <a:latin typeface="+mn-lt"/>
                <a:ea typeface="+mn-ea"/>
                <a:cs typeface="+mn-cs"/>
              </a:rPr>
              <a:t>and therapeutic procedures. Guideline of the DGGG (S1-Level, AWMF</a:t>
            </a:r>
          </a:p>
          <a:p>
            <a:r>
              <a:rPr lang="en-US" sz="1200" b="0" i="0" u="none" strike="noStrike" kern="1200" baseline="0" dirty="0" smtClean="0">
                <a:solidFill>
                  <a:schemeClr val="tx1"/>
                </a:solidFill>
                <a:latin typeface="+mn-lt"/>
                <a:ea typeface="+mn-ea"/>
                <a:cs typeface="+mn-cs"/>
              </a:rPr>
              <a:t>Registry No. 015/050, December 2013). </a:t>
            </a:r>
            <a:r>
              <a:rPr lang="en-US" sz="1200" b="0" i="0" u="none" strike="noStrike" kern="1200" baseline="0" dirty="0" err="1" smtClean="0">
                <a:solidFill>
                  <a:schemeClr val="tx1"/>
                </a:solidFill>
                <a:latin typeface="+mn-lt"/>
                <a:ea typeface="+mn-ea"/>
                <a:cs typeface="+mn-cs"/>
              </a:rPr>
              <a:t>Geburtsh</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Frauenheilk</a:t>
            </a:r>
            <a:r>
              <a:rPr lang="en-US" sz="1200" b="0" i="0" u="none" strike="noStrike" kern="1200" baseline="0" dirty="0" smtClean="0">
                <a:solidFill>
                  <a:schemeClr val="tx1"/>
                </a:solidFill>
                <a:latin typeface="+mn-lt"/>
                <a:ea typeface="+mn-ea"/>
                <a:cs typeface="+mn-cs"/>
              </a:rPr>
              <a:t> 2015;</a:t>
            </a:r>
          </a:p>
          <a:p>
            <a:r>
              <a:rPr lang="tr-TR" sz="1200" b="0" i="0" u="none" strike="noStrike" kern="1200" baseline="0" dirty="0" smtClean="0">
                <a:solidFill>
                  <a:schemeClr val="tx1"/>
                </a:solidFill>
                <a:latin typeface="+mn-lt"/>
                <a:ea typeface="+mn-ea"/>
                <a:cs typeface="+mn-cs"/>
              </a:rPr>
              <a:t>75: 1117–1129</a:t>
            </a:r>
          </a:p>
          <a:p>
            <a:r>
              <a:rPr lang="tr-TR" sz="1200" b="0" i="0" u="none" strike="noStrike" kern="1200" baseline="0" dirty="0" smtClean="0">
                <a:solidFill>
                  <a:schemeClr val="tx1"/>
                </a:solidFill>
                <a:latin typeface="+mn-lt"/>
                <a:ea typeface="+mn-ea"/>
                <a:cs typeface="+mn-cs"/>
              </a:rPr>
              <a:t>[38] Bates SM, Greer IA, Middeldorp S et al. VTE, thrombophilia, antithrombotic</a:t>
            </a:r>
          </a:p>
          <a:p>
            <a:r>
              <a:rPr lang="en-US" sz="1200" b="0" i="0" u="none" strike="noStrike" kern="1200" baseline="0" dirty="0" smtClean="0">
                <a:solidFill>
                  <a:schemeClr val="tx1"/>
                </a:solidFill>
                <a:latin typeface="+mn-lt"/>
                <a:ea typeface="+mn-ea"/>
                <a:cs typeface="+mn-cs"/>
              </a:rPr>
              <a:t>therapy, and pregnancy: Antithrombotic Therapy and Prevention</a:t>
            </a:r>
          </a:p>
          <a:p>
            <a:r>
              <a:rPr lang="en-US" sz="1200" b="0" i="0" u="none" strike="noStrike" kern="1200" baseline="0" dirty="0" smtClean="0">
                <a:solidFill>
                  <a:schemeClr val="tx1"/>
                </a:solidFill>
                <a:latin typeface="+mn-lt"/>
                <a:ea typeface="+mn-ea"/>
                <a:cs typeface="+mn-cs"/>
              </a:rPr>
              <a:t>of Thrombosis, 9th </a:t>
            </a:r>
            <a:r>
              <a:rPr lang="en-US" sz="1200" b="0" i="0" u="none" strike="noStrike" kern="1200" baseline="0" dirty="0" err="1" smtClean="0">
                <a:solidFill>
                  <a:schemeClr val="tx1"/>
                </a:solidFill>
                <a:latin typeface="+mn-lt"/>
                <a:ea typeface="+mn-ea"/>
                <a:cs typeface="+mn-cs"/>
              </a:rPr>
              <a:t>ed</a:t>
            </a:r>
            <a:r>
              <a:rPr lang="en-US" sz="1200" b="0" i="0" u="none" strike="noStrike" kern="1200" baseline="0" dirty="0" smtClean="0">
                <a:solidFill>
                  <a:schemeClr val="tx1"/>
                </a:solidFill>
                <a:latin typeface="+mn-lt"/>
                <a:ea typeface="+mn-ea"/>
                <a:cs typeface="+mn-cs"/>
              </a:rPr>
              <a:t>: American College of Chest Physicians Evidence-</a:t>
            </a:r>
          </a:p>
          <a:p>
            <a:r>
              <a:rPr lang="en-US" sz="1200" b="0" i="0" u="none" strike="noStrike" kern="1200" baseline="0" dirty="0" smtClean="0">
                <a:solidFill>
                  <a:schemeClr val="tx1"/>
                </a:solidFill>
                <a:latin typeface="+mn-lt"/>
                <a:ea typeface="+mn-ea"/>
                <a:cs typeface="+mn-cs"/>
              </a:rPr>
              <a:t>Based Clinical Practice Guidelines. Chest 2012; 141: e691S–e736S</a:t>
            </a:r>
          </a:p>
          <a:p>
            <a:r>
              <a:rPr lang="en-US" sz="1200" b="0" i="0" u="none" strike="noStrike" kern="1200" baseline="0" dirty="0" smtClean="0">
                <a:solidFill>
                  <a:schemeClr val="tx1"/>
                </a:solidFill>
                <a:latin typeface="+mn-lt"/>
                <a:ea typeface="+mn-ea"/>
                <a:cs typeface="+mn-cs"/>
              </a:rPr>
              <a:t>[39] </a:t>
            </a:r>
            <a:r>
              <a:rPr lang="en-US" sz="1200" b="0" i="0" u="none" strike="noStrike" kern="1200" baseline="0" dirty="0" err="1" smtClean="0">
                <a:solidFill>
                  <a:schemeClr val="tx1"/>
                </a:solidFill>
                <a:latin typeface="+mn-lt"/>
                <a:ea typeface="+mn-ea"/>
                <a:cs typeface="+mn-cs"/>
              </a:rPr>
              <a:t>Gynaecologists</a:t>
            </a:r>
            <a:r>
              <a:rPr lang="en-US" sz="1200" b="0" i="0" u="none" strike="noStrike" kern="1200" baseline="0" dirty="0" smtClean="0">
                <a:solidFill>
                  <a:schemeClr val="tx1"/>
                </a:solidFill>
                <a:latin typeface="+mn-lt"/>
                <a:ea typeface="+mn-ea"/>
                <a:cs typeface="+mn-cs"/>
              </a:rPr>
              <a:t>, RCOG. The investigation and treatment of couples with</a:t>
            </a:r>
          </a:p>
          <a:p>
            <a:r>
              <a:rPr lang="en-US" sz="1200" b="0" i="0" u="none" strike="noStrike" kern="1200" baseline="0" dirty="0" smtClean="0">
                <a:solidFill>
                  <a:schemeClr val="tx1"/>
                </a:solidFill>
                <a:latin typeface="+mn-lt"/>
                <a:ea typeface="+mn-ea"/>
                <a:cs typeface="+mn-cs"/>
              </a:rPr>
              <a:t>recurrent </a:t>
            </a:r>
            <a:r>
              <a:rPr lang="en-US" sz="1200" b="0" i="0" u="none" strike="noStrike" kern="1200" baseline="0" dirty="0" err="1" smtClean="0">
                <a:solidFill>
                  <a:schemeClr val="tx1"/>
                </a:solidFill>
                <a:latin typeface="+mn-lt"/>
                <a:ea typeface="+mn-ea"/>
                <a:cs typeface="+mn-cs"/>
              </a:rPr>
              <a:t>firsttrimester</a:t>
            </a:r>
            <a:r>
              <a:rPr lang="en-US" sz="1200" b="0" i="0" u="none" strike="noStrike" kern="1200" baseline="0" dirty="0" smtClean="0">
                <a:solidFill>
                  <a:schemeClr val="tx1"/>
                </a:solidFill>
                <a:latin typeface="+mn-lt"/>
                <a:ea typeface="+mn-ea"/>
                <a:cs typeface="+mn-cs"/>
              </a:rPr>
              <a:t> and second-trimester miscarriage. RCOG </a:t>
            </a:r>
            <a:r>
              <a:rPr lang="en-US" sz="1200" b="0" i="0" u="none" strike="noStrike" kern="1200" baseline="0" dirty="0" err="1" smtClean="0">
                <a:solidFill>
                  <a:schemeClr val="tx1"/>
                </a:solidFill>
                <a:latin typeface="+mn-lt"/>
                <a:ea typeface="+mn-ea"/>
                <a:cs typeface="+mn-cs"/>
              </a:rPr>
              <a:t>Greentop</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Guideline No. 17, 2011. Last update April 2011. Online: www.nice.</a:t>
            </a:r>
          </a:p>
          <a:p>
            <a:r>
              <a:rPr lang="tr-TR" sz="1200" b="0" i="0" u="none" strike="noStrike" kern="1200" baseline="0" dirty="0" smtClean="0">
                <a:solidFill>
                  <a:schemeClr val="tx1"/>
                </a:solidFill>
                <a:latin typeface="+mn-lt"/>
                <a:ea typeface="+mn-ea"/>
                <a:cs typeface="+mn-cs"/>
              </a:rPr>
              <a:t>org.uk/accreditation</a:t>
            </a:r>
            <a:endParaRPr lang="tr-TR" dirty="0"/>
          </a:p>
        </p:txBody>
      </p:sp>
      <p:sp>
        <p:nvSpPr>
          <p:cNvPr id="4" name="Slide Number Placeholder 3"/>
          <p:cNvSpPr>
            <a:spLocks noGrp="1"/>
          </p:cNvSpPr>
          <p:nvPr>
            <p:ph type="sldNum" sz="quarter" idx="10"/>
          </p:nvPr>
        </p:nvSpPr>
        <p:spPr/>
        <p:txBody>
          <a:bodyPr/>
          <a:lstStyle/>
          <a:p>
            <a:fld id="{625B8C34-C014-FF49-8F59-6BE212763E7E}" type="slidenum">
              <a:rPr lang="en-US" smtClean="0"/>
              <a:t>23</a:t>
            </a:fld>
            <a:endParaRPr lang="en-US"/>
          </a:p>
        </p:txBody>
      </p:sp>
    </p:spTree>
    <p:extLst>
      <p:ext uri="{BB962C8B-B14F-4D97-AF65-F5344CB8AC3E}">
        <p14:creationId xmlns:p14="http://schemas.microsoft.com/office/powerpoint/2010/main" val="426943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Recurrent pregnancy loss is defined by the occurrence of three or more consecutive miscarriages before &lt;14 weeks of gestation. These affect 1–5% of fertile couples (LE3). Risk factors The known risk factors for recurrent pregnancy loss are: maternal age  36 years (LE3), congenital uterine malformations (LE1), obesity [body mass index (BMI)  30 kg/m2] (LE1), hypothy-roidism (LE1), presence of antithyroid antibodies (anti-TPO, anti- Tg) (LE1), chronic endometritis (LE2), maternal exposure to smoking (LE3), deficiencies of vitamin B9 and B12 and hyperho-mocysteinaemia (LE3), daily caffeine consumption &gt;100 mg/day  </a:t>
            </a:r>
            <a:r>
              <a:rPr lang="en-US" sz="1200" b="0" i="0" u="none" strike="noStrike" kern="1200" baseline="0" dirty="0" smtClean="0">
                <a:solidFill>
                  <a:schemeClr val="tx1"/>
                </a:solidFill>
                <a:latin typeface="+mn-lt"/>
                <a:ea typeface="+mn-ea"/>
                <a:cs typeface="+mn-cs"/>
              </a:rPr>
              <a:t>(more than one cup of coffee) (LE3), embryonic aneuploidy (LE2), parental chromosomal aberrations (LE1) and stress (LE3). Work-up for recurrent pregnancy loss (Fig. 3) In women with recurrent pregnancy loss, the work-up should include the following: diabetes (Grade A), antiphospholipid syndrome (Grade A), hypothyroidism with anti-TPO and anti-</a:t>
            </a:r>
            <a:r>
              <a:rPr lang="en-US" sz="1200" b="0" i="0" u="none" strike="noStrike" kern="1200" baseline="0" dirty="0" err="1" smtClean="0">
                <a:solidFill>
                  <a:schemeClr val="tx1"/>
                </a:solidFill>
                <a:latin typeface="+mn-lt"/>
                <a:ea typeface="+mn-ea"/>
                <a:cs typeface="+mn-cs"/>
              </a:rPr>
              <a:t>Tg</a:t>
            </a:r>
            <a:r>
              <a:rPr lang="en-US" sz="1200" b="0" i="0" u="none" strike="noStrike" kern="1200" baseline="0" dirty="0" smtClean="0">
                <a:solidFill>
                  <a:schemeClr val="tx1"/>
                </a:solidFill>
                <a:latin typeface="+mn-lt"/>
                <a:ea typeface="+mn-ea"/>
                <a:cs typeface="+mn-cs"/>
              </a:rPr>
              <a:t> antibodies (Grade A), vitamin deficiencies (B9, B12) (Grade C), </a:t>
            </a:r>
            <a:r>
              <a:rPr lang="en-US" sz="1200" b="0" i="0" u="none" strike="noStrike" kern="1200" baseline="0" dirty="0" err="1" smtClean="0">
                <a:solidFill>
                  <a:schemeClr val="tx1"/>
                </a:solidFill>
                <a:latin typeface="+mn-lt"/>
                <a:ea typeface="+mn-ea"/>
                <a:cs typeface="+mn-cs"/>
              </a:rPr>
              <a:t>hyperhomocysteinaemia</a:t>
            </a:r>
            <a:r>
              <a:rPr lang="en-US" sz="1200" b="0" i="0" u="none" strike="noStrike" kern="1200" baseline="0" dirty="0" smtClean="0">
                <a:solidFill>
                  <a:schemeClr val="tx1"/>
                </a:solidFill>
                <a:latin typeface="+mn-lt"/>
                <a:ea typeface="+mn-ea"/>
                <a:cs typeface="+mn-cs"/>
              </a:rPr>
              <a:t> (Grade C), </a:t>
            </a:r>
            <a:r>
              <a:rPr lang="en-US" sz="1200" b="0" i="0" u="none" strike="noStrike" kern="1200" baseline="0" dirty="0" err="1" smtClean="0">
                <a:solidFill>
                  <a:schemeClr val="tx1"/>
                </a:solidFill>
                <a:latin typeface="+mn-lt"/>
                <a:ea typeface="+mn-ea"/>
                <a:cs typeface="+mn-cs"/>
              </a:rPr>
              <a:t>hyperprolactinaemia</a:t>
            </a:r>
            <a:r>
              <a:rPr lang="en-US" sz="1200" b="0" i="0" u="none" strike="noStrike" kern="1200" baseline="0" dirty="0" smtClean="0">
                <a:solidFill>
                  <a:schemeClr val="tx1"/>
                </a:solidFill>
                <a:latin typeface="+mn-lt"/>
                <a:ea typeface="+mn-ea"/>
                <a:cs typeface="+mn-cs"/>
              </a:rPr>
              <a:t> (Grade B), diminished ovarian reserve (antral follicle count on pelvic ultra- sound and/or anti-Mu¨ </a:t>
            </a:r>
            <a:r>
              <a:rPr lang="en-US" sz="1200" b="0" i="0" u="none" strike="noStrike" kern="1200" baseline="0" dirty="0" err="1" smtClean="0">
                <a:solidFill>
                  <a:schemeClr val="tx1"/>
                </a:solidFill>
                <a:latin typeface="+mn-lt"/>
                <a:ea typeface="+mn-ea"/>
                <a:cs typeface="+mn-cs"/>
              </a:rPr>
              <a:t>llerian</a:t>
            </a:r>
            <a:r>
              <a:rPr lang="en-US" sz="1200" b="0" i="0" u="none" strike="noStrike" kern="1200" baseline="0" dirty="0" smtClean="0">
                <a:solidFill>
                  <a:schemeClr val="tx1"/>
                </a:solidFill>
                <a:latin typeface="+mn-lt"/>
                <a:ea typeface="+mn-ea"/>
                <a:cs typeface="+mn-cs"/>
              </a:rPr>
              <a:t> hormone assay (Grade C), and a uterine malformation or an acquired uterine abnormality amenable to surgical treatment (Grade C). Depending on the staff’s experience and the accessibility of the examinations, several examinations can be suggested for the diagnosis of uterine malformations: two- or three-dimensional ultrasound or diagnostic hysteroscopy or pelvic magnetic resonance imaging. Due to its inferior diagnostic </a:t>
            </a:r>
            <a:r>
              <a:rPr lang="en-US" sz="1200" b="0" i="0" u="none" strike="noStrike" kern="1200" baseline="0" dirty="0" err="1" smtClean="0">
                <a:solidFill>
                  <a:schemeClr val="tx1"/>
                </a:solidFill>
                <a:latin typeface="+mn-lt"/>
                <a:ea typeface="+mn-ea"/>
                <a:cs typeface="+mn-cs"/>
              </a:rPr>
              <a:t>perfor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mance</a:t>
            </a:r>
            <a:r>
              <a:rPr lang="en-US" sz="1200" b="0" i="0" u="none" strike="noStrike" kern="1200" baseline="0" dirty="0" smtClean="0">
                <a:solidFill>
                  <a:schemeClr val="tx1"/>
                </a:solidFill>
                <a:latin typeface="+mn-lt"/>
                <a:ea typeface="+mn-ea"/>
                <a:cs typeface="+mn-cs"/>
              </a:rPr>
              <a:t> in this indication, </a:t>
            </a:r>
            <a:r>
              <a:rPr lang="en-US" sz="1200" b="0" i="0" u="none" strike="noStrike" kern="1200" baseline="0" dirty="0" err="1" smtClean="0">
                <a:solidFill>
                  <a:schemeClr val="tx1"/>
                </a:solidFill>
                <a:latin typeface="+mn-lt"/>
                <a:ea typeface="+mn-ea"/>
                <a:cs typeface="+mn-cs"/>
              </a:rPr>
              <a:t>hysterosalpingography</a:t>
            </a:r>
            <a:r>
              <a:rPr lang="en-US" sz="1200" b="0" i="0" u="none" strike="noStrike" kern="1200" baseline="0" dirty="0" smtClean="0">
                <a:solidFill>
                  <a:schemeClr val="tx1"/>
                </a:solidFill>
                <a:latin typeface="+mn-lt"/>
                <a:ea typeface="+mn-ea"/>
                <a:cs typeface="+mn-cs"/>
              </a:rPr>
              <a:t> is not </a:t>
            </a:r>
            <a:r>
              <a:rPr lang="en-US" sz="1200" b="0" i="0" u="none" strike="noStrike" kern="1200" baseline="0" dirty="0" err="1" smtClean="0">
                <a:solidFill>
                  <a:schemeClr val="tx1"/>
                </a:solidFill>
                <a:latin typeface="+mn-lt"/>
                <a:ea typeface="+mn-ea"/>
                <a:cs typeface="+mn-cs"/>
              </a:rPr>
              <a:t>recom</a:t>
            </a:r>
            <a:r>
              <a:rPr lang="en-US" sz="1200" b="0" i="0" u="none" strike="noStrike" kern="1200" baseline="0" dirty="0" smtClean="0">
                <a:solidFill>
                  <a:schemeClr val="tx1"/>
                </a:solidFill>
                <a:latin typeface="+mn-lt"/>
                <a:ea typeface="+mn-ea"/>
                <a:cs typeface="+mn-cs"/>
              </a:rPr>
              <a:t>- mended to assess the uterine cavity (Grade A). Analysis of the couple’s karyotypes is recommended at the third early miscarriage (Grade A) and, if easily available, a cytogenetic analysis of the products of conception (Grade C). Neither a thrombophilia work-up (Grade C) nor a genetic polymorphism study (Grade C) is recommended in cases of unexplained recurrent pregnancy loss. Management of recurrent pregnancy loss The use of folic acid supplementation (dosages of either 0.4 mg/ day or 5 mg/day) to diminish the risk of recurrence has not been assessed in women who experience late miscarriage. </a:t>
            </a:r>
            <a:r>
              <a:rPr lang="en-US" sz="1200" b="0" i="0" u="none" strike="noStrike" kern="1200" baseline="0" dirty="0" err="1" smtClean="0">
                <a:solidFill>
                  <a:schemeClr val="tx1"/>
                </a:solidFill>
                <a:latin typeface="+mn-lt"/>
                <a:ea typeface="+mn-ea"/>
                <a:cs typeface="+mn-cs"/>
              </a:rPr>
              <a:t>Supplemen-tation</a:t>
            </a:r>
            <a:r>
              <a:rPr lang="en-US" sz="1200" b="0" i="0" u="none" strike="noStrike" kern="1200" baseline="0" dirty="0" smtClean="0">
                <a:solidFill>
                  <a:schemeClr val="tx1"/>
                </a:solidFill>
                <a:latin typeface="+mn-lt"/>
                <a:ea typeface="+mn-ea"/>
                <a:cs typeface="+mn-cs"/>
              </a:rPr>
              <a:t> at a dose of 0.4 mg/day is nonetheless recommended before conception for women seeking to become pregnant (Grade A). Among women with recurrent pregnancy loss and a diagnosis of vitamin B9 deficiency and/or </a:t>
            </a:r>
            <a:r>
              <a:rPr lang="en-US" sz="1200" b="0" i="0" u="none" strike="noStrike" kern="1200" baseline="0" dirty="0" err="1" smtClean="0">
                <a:solidFill>
                  <a:schemeClr val="tx1"/>
                </a:solidFill>
                <a:latin typeface="+mn-lt"/>
                <a:ea typeface="+mn-ea"/>
                <a:cs typeface="+mn-cs"/>
              </a:rPr>
              <a:t>hyperhomocysteinaemia</a:t>
            </a:r>
            <a:r>
              <a:rPr lang="en-US" sz="1200" b="0" i="0" u="none" strike="noStrike" kern="1200" baseline="0" dirty="0" smtClean="0">
                <a:solidFill>
                  <a:schemeClr val="tx1"/>
                </a:solidFill>
                <a:latin typeface="+mn-lt"/>
                <a:ea typeface="+mn-ea"/>
                <a:cs typeface="+mn-cs"/>
              </a:rPr>
              <a:t>, vitamin therapy is recommended before conception and should continue if pregnancy occurs: a combination of vitamin B6 (250 mg three times per day orally) and vitamin B9 (15 mg/day orally) (Grade C). Among women with late miscarriage and vitamin B12 deficiency, supplementation with vitamin B12 (250–500 mg/day orally or 1000 mg/week by parenteral administration) is recommended before conception and should continue if pregnancy occurs (Grade C). L-thyroxine treatment is recommended for women with recurrent pregnancy loss and hypothyroidism (Grade A) and/or </a:t>
            </a:r>
            <a:r>
              <a:rPr lang="en-US" sz="1200" b="0" i="0" u="none" strike="noStrike" kern="1200" baseline="0" dirty="0" err="1" smtClean="0">
                <a:solidFill>
                  <a:schemeClr val="tx1"/>
                </a:solidFill>
                <a:latin typeface="+mn-lt"/>
                <a:ea typeface="+mn-ea"/>
                <a:cs typeface="+mn-cs"/>
              </a:rPr>
              <a:t>antithyroid</a:t>
            </a:r>
            <a:r>
              <a:rPr lang="en-US" sz="1200" b="0" i="0" u="none" strike="noStrike" kern="1200" baseline="0" dirty="0" smtClean="0">
                <a:solidFill>
                  <a:schemeClr val="tx1"/>
                </a:solidFill>
                <a:latin typeface="+mn-lt"/>
                <a:ea typeface="+mn-ea"/>
                <a:cs typeface="+mn-cs"/>
              </a:rPr>
              <a:t> antibodies (anti-TPO or anti-</a:t>
            </a:r>
            <a:r>
              <a:rPr lang="en-US" sz="1200" b="0" i="0" u="none" strike="noStrike" kern="1200" baseline="0" dirty="0" err="1" smtClean="0">
                <a:solidFill>
                  <a:schemeClr val="tx1"/>
                </a:solidFill>
                <a:latin typeface="+mn-lt"/>
                <a:ea typeface="+mn-ea"/>
                <a:cs typeface="+mn-cs"/>
              </a:rPr>
              <a:t>Tg</a:t>
            </a:r>
            <a:r>
              <a:rPr lang="en-US" sz="1200" b="0" i="0" u="none" strike="noStrike" kern="1200" baseline="0" dirty="0" smtClean="0">
                <a:solidFill>
                  <a:schemeClr val="tx1"/>
                </a:solidFill>
                <a:latin typeface="+mn-lt"/>
                <a:ea typeface="+mn-ea"/>
                <a:cs typeface="+mn-cs"/>
              </a:rPr>
              <a:t>), regardless of whether the patient is </a:t>
            </a:r>
            <a:r>
              <a:rPr lang="en-US" sz="1200" b="0" i="0" u="none" strike="noStrike" kern="1200" baseline="0" dirty="0" err="1" smtClean="0">
                <a:solidFill>
                  <a:schemeClr val="tx1"/>
                </a:solidFill>
                <a:latin typeface="+mn-lt"/>
                <a:ea typeface="+mn-ea"/>
                <a:cs typeface="+mn-cs"/>
              </a:rPr>
              <a:t>euthyroid</a:t>
            </a:r>
            <a:r>
              <a:rPr lang="en-US" sz="1200" b="0" i="0" u="none" strike="noStrike" kern="1200" baseline="0" dirty="0" smtClean="0">
                <a:solidFill>
                  <a:schemeClr val="tx1"/>
                </a:solidFill>
                <a:latin typeface="+mn-lt"/>
                <a:ea typeface="+mn-ea"/>
                <a:cs typeface="+mn-cs"/>
              </a:rPr>
              <a:t>, hypothyroid or </a:t>
            </a:r>
            <a:r>
              <a:rPr lang="en-US" sz="1200" b="0" i="0" u="none" strike="noStrike" kern="1200" baseline="0" dirty="0" err="1" smtClean="0">
                <a:solidFill>
                  <a:schemeClr val="tx1"/>
                </a:solidFill>
                <a:latin typeface="+mn-lt"/>
                <a:ea typeface="+mn-ea"/>
                <a:cs typeface="+mn-cs"/>
              </a:rPr>
              <a:t>subclinically</a:t>
            </a:r>
            <a:r>
              <a:rPr lang="en-US" sz="1200" b="0" i="0" u="none" strike="noStrike" kern="1200" baseline="0" dirty="0" smtClean="0">
                <a:solidFill>
                  <a:schemeClr val="tx1"/>
                </a:solidFill>
                <a:latin typeface="+mn-lt"/>
                <a:ea typeface="+mn-ea"/>
                <a:cs typeface="+mn-cs"/>
              </a:rPr>
              <a:t> hypothyroid (Grade B). Bromocriptine is recommended for women with isolated </a:t>
            </a:r>
            <a:r>
              <a:rPr lang="en-US" sz="1200" b="0" i="0" u="none" strike="noStrike" kern="1200" baseline="0" dirty="0" err="1" smtClean="0">
                <a:solidFill>
                  <a:schemeClr val="tx1"/>
                </a:solidFill>
                <a:latin typeface="+mn-lt"/>
                <a:ea typeface="+mn-ea"/>
                <a:cs typeface="+mn-cs"/>
              </a:rPr>
              <a:t>hyperprolactinaemia</a:t>
            </a:r>
            <a:r>
              <a:rPr lang="en-US" sz="1200" b="0" i="0" u="none" strike="noStrike" kern="1200" baseline="0" dirty="0" smtClean="0">
                <a:solidFill>
                  <a:schemeClr val="tx1"/>
                </a:solidFill>
                <a:latin typeface="+mn-lt"/>
                <a:ea typeface="+mn-ea"/>
                <a:cs typeface="+mn-cs"/>
              </a:rPr>
              <a:t> and recurrent pregnancy loss (Grade B). It is recommended that the following treatments should not be used to prevent recurrence of unexplained recurrent pregnancy loss: aspirin (Grade B), low-molecular-weight heparin (LMWH) (Grade B) and intravenous immunoglobulin (Grade A). A combination of aspirin and LMWH is only recommended for women with both late miscarriage and antiphospholipid syndrome (Grade A). This combination is not recommended to prevent recurrence in women with both recurrent pregnancy loss and genetic </a:t>
            </a:r>
            <a:r>
              <a:rPr lang="en-US" sz="1200" b="0" i="0" u="none" strike="noStrike" kern="1200" baseline="0" dirty="0" err="1" smtClean="0">
                <a:solidFill>
                  <a:schemeClr val="tx1"/>
                </a:solidFill>
                <a:latin typeface="+mn-lt"/>
                <a:ea typeface="+mn-ea"/>
                <a:cs typeface="+mn-cs"/>
              </a:rPr>
              <a:t>thrombo</a:t>
            </a:r>
            <a:r>
              <a:rPr lang="en-US" sz="1200" b="0" i="0" u="none" strike="noStrike" kern="1200" baseline="0" dirty="0" smtClean="0">
                <a:solidFill>
                  <a:schemeClr val="tx1"/>
                </a:solidFill>
                <a:latin typeface="+mn-lt"/>
                <a:ea typeface="+mn-ea"/>
                <a:cs typeface="+mn-cs"/>
              </a:rPr>
              <a:t>-philia without thromboembolic events (Grade B). Correction of acquired abnormalities of the uterine cavity is recommended after three early or late miscarriages (Grade C). Oocyte donation can be discussed at a multidisciplinary meeting as an alternative treatment in a woman with poor ovarian reserve and recurrent pregnancy loss. </a:t>
            </a:r>
            <a:endParaRPr lang="tr-TR" dirty="0"/>
          </a:p>
        </p:txBody>
      </p:sp>
      <p:sp>
        <p:nvSpPr>
          <p:cNvPr id="4" name="Slide Number Placeholder 3"/>
          <p:cNvSpPr>
            <a:spLocks noGrp="1"/>
          </p:cNvSpPr>
          <p:nvPr>
            <p:ph type="sldNum" sz="quarter" idx="10"/>
          </p:nvPr>
        </p:nvSpPr>
        <p:spPr/>
        <p:txBody>
          <a:bodyPr/>
          <a:lstStyle/>
          <a:p>
            <a:fld id="{625B8C34-C014-FF49-8F59-6BE212763E7E}" type="slidenum">
              <a:rPr lang="en-US" smtClean="0"/>
              <a:t>51</a:t>
            </a:fld>
            <a:endParaRPr lang="en-US"/>
          </a:p>
        </p:txBody>
      </p:sp>
    </p:spTree>
    <p:extLst>
      <p:ext uri="{BB962C8B-B14F-4D97-AF65-F5344CB8AC3E}">
        <p14:creationId xmlns:p14="http://schemas.microsoft.com/office/powerpoint/2010/main" val="4148563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ASRM</a:t>
            </a:r>
            <a:r>
              <a:rPr lang="tr-TR" baseline="0" dirty="0" smtClean="0"/>
              <a:t> ye göre 100 hastanın 45 inde temel RPL değerlendirmesinde problem var </a:t>
            </a:r>
            <a:endParaRPr lang="tr-TR" dirty="0"/>
          </a:p>
        </p:txBody>
      </p:sp>
      <p:sp>
        <p:nvSpPr>
          <p:cNvPr id="4" name="Slayt Numarası Yer Tutucusu 3"/>
          <p:cNvSpPr>
            <a:spLocks noGrp="1"/>
          </p:cNvSpPr>
          <p:nvPr>
            <p:ph type="sldNum" sz="quarter" idx="10"/>
          </p:nvPr>
        </p:nvSpPr>
        <p:spPr/>
        <p:txBody>
          <a:bodyPr/>
          <a:lstStyle/>
          <a:p>
            <a:fld id="{2F82A2B5-4BF6-4096-A347-0690A83B23E5}" type="slidenum">
              <a:rPr lang="tr-TR" smtClean="0"/>
              <a:t>52</a:t>
            </a:fld>
            <a:endParaRPr lang="tr-TR"/>
          </a:p>
        </p:txBody>
      </p:sp>
    </p:spTree>
    <p:extLst>
      <p:ext uri="{BB962C8B-B14F-4D97-AF65-F5344CB8AC3E}">
        <p14:creationId xmlns:p14="http://schemas.microsoft.com/office/powerpoint/2010/main" val="2598602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93FBB9A4-31B5-BC4C-9FBC-3EAA4C3E4805}"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7B3A2-0B89-FB47-A5C9-AF17AEDAFEFE}" type="slidenum">
              <a:rPr lang="en-US" smtClean="0"/>
              <a:t>‹#›</a:t>
            </a:fld>
            <a:endParaRPr lang="en-US"/>
          </a:p>
        </p:txBody>
      </p:sp>
    </p:spTree>
    <p:extLst>
      <p:ext uri="{BB962C8B-B14F-4D97-AF65-F5344CB8AC3E}">
        <p14:creationId xmlns:p14="http://schemas.microsoft.com/office/powerpoint/2010/main" val="2713812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93FBB9A4-31B5-BC4C-9FBC-3EAA4C3E4805}"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7B3A2-0B89-FB47-A5C9-AF17AEDAFEFE}" type="slidenum">
              <a:rPr lang="en-US" smtClean="0"/>
              <a:t>‹#›</a:t>
            </a:fld>
            <a:endParaRPr lang="en-US"/>
          </a:p>
        </p:txBody>
      </p:sp>
    </p:spTree>
    <p:extLst>
      <p:ext uri="{BB962C8B-B14F-4D97-AF65-F5344CB8AC3E}">
        <p14:creationId xmlns:p14="http://schemas.microsoft.com/office/powerpoint/2010/main" val="419682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93FBB9A4-31B5-BC4C-9FBC-3EAA4C3E4805}"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7B3A2-0B89-FB47-A5C9-AF17AEDAFEFE}" type="slidenum">
              <a:rPr lang="en-US" smtClean="0"/>
              <a:t>‹#›</a:t>
            </a:fld>
            <a:endParaRPr lang="en-US"/>
          </a:p>
        </p:txBody>
      </p:sp>
    </p:spTree>
    <p:extLst>
      <p:ext uri="{BB962C8B-B14F-4D97-AF65-F5344CB8AC3E}">
        <p14:creationId xmlns:p14="http://schemas.microsoft.com/office/powerpoint/2010/main" val="122416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93FBB9A4-31B5-BC4C-9FBC-3EAA4C3E4805}"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7B3A2-0B89-FB47-A5C9-AF17AEDAFEFE}" type="slidenum">
              <a:rPr lang="en-US" smtClean="0"/>
              <a:t>‹#›</a:t>
            </a:fld>
            <a:endParaRPr lang="en-US"/>
          </a:p>
        </p:txBody>
      </p:sp>
    </p:spTree>
    <p:extLst>
      <p:ext uri="{BB962C8B-B14F-4D97-AF65-F5344CB8AC3E}">
        <p14:creationId xmlns:p14="http://schemas.microsoft.com/office/powerpoint/2010/main" val="18456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93FBB9A4-31B5-BC4C-9FBC-3EAA4C3E4805}" type="datetimeFigureOut">
              <a:rPr lang="en-US" smtClean="0"/>
              <a:t>4/28/2018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7B3A2-0B89-FB47-A5C9-AF17AEDAFEFE}" type="slidenum">
              <a:rPr lang="en-US" smtClean="0"/>
              <a:t>‹#›</a:t>
            </a:fld>
            <a:endParaRPr lang="en-US"/>
          </a:p>
        </p:txBody>
      </p:sp>
    </p:spTree>
    <p:extLst>
      <p:ext uri="{BB962C8B-B14F-4D97-AF65-F5344CB8AC3E}">
        <p14:creationId xmlns:p14="http://schemas.microsoft.com/office/powerpoint/2010/main" val="4040470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93FBB9A4-31B5-BC4C-9FBC-3EAA4C3E4805}" type="datetimeFigureOut">
              <a:rPr lang="en-US" smtClean="0"/>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7B3A2-0B89-FB47-A5C9-AF17AEDAFEFE}" type="slidenum">
              <a:rPr lang="en-US" smtClean="0"/>
              <a:t>‹#›</a:t>
            </a:fld>
            <a:endParaRPr lang="en-US"/>
          </a:p>
        </p:txBody>
      </p:sp>
    </p:spTree>
    <p:extLst>
      <p:ext uri="{BB962C8B-B14F-4D97-AF65-F5344CB8AC3E}">
        <p14:creationId xmlns:p14="http://schemas.microsoft.com/office/powerpoint/2010/main" val="166101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93FBB9A4-31B5-BC4C-9FBC-3EAA4C3E4805}" type="datetimeFigureOut">
              <a:rPr lang="en-US" smtClean="0"/>
              <a:t>4/28/2018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77B3A2-0B89-FB47-A5C9-AF17AEDAFEFE}" type="slidenum">
              <a:rPr lang="en-US" smtClean="0"/>
              <a:t>‹#›</a:t>
            </a:fld>
            <a:endParaRPr lang="en-US"/>
          </a:p>
        </p:txBody>
      </p:sp>
    </p:spTree>
    <p:extLst>
      <p:ext uri="{BB962C8B-B14F-4D97-AF65-F5344CB8AC3E}">
        <p14:creationId xmlns:p14="http://schemas.microsoft.com/office/powerpoint/2010/main" val="1420702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93FBB9A4-31B5-BC4C-9FBC-3EAA4C3E4805}" type="datetimeFigureOut">
              <a:rPr lang="en-US" smtClean="0"/>
              <a:t>4/28/2018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77B3A2-0B89-FB47-A5C9-AF17AEDAFEFE}" type="slidenum">
              <a:rPr lang="en-US" smtClean="0"/>
              <a:t>‹#›</a:t>
            </a:fld>
            <a:endParaRPr lang="en-US"/>
          </a:p>
        </p:txBody>
      </p:sp>
    </p:spTree>
    <p:extLst>
      <p:ext uri="{BB962C8B-B14F-4D97-AF65-F5344CB8AC3E}">
        <p14:creationId xmlns:p14="http://schemas.microsoft.com/office/powerpoint/2010/main" val="1672912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BB9A4-31B5-BC4C-9FBC-3EAA4C3E4805}" type="datetimeFigureOut">
              <a:rPr lang="en-US" smtClean="0"/>
              <a:t>4/28/2018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77B3A2-0B89-FB47-A5C9-AF17AEDAFEFE}" type="slidenum">
              <a:rPr lang="en-US" smtClean="0"/>
              <a:t>‹#›</a:t>
            </a:fld>
            <a:endParaRPr lang="en-US"/>
          </a:p>
        </p:txBody>
      </p:sp>
    </p:spTree>
    <p:extLst>
      <p:ext uri="{BB962C8B-B14F-4D97-AF65-F5344CB8AC3E}">
        <p14:creationId xmlns:p14="http://schemas.microsoft.com/office/powerpoint/2010/main" val="3322440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93FBB9A4-31B5-BC4C-9FBC-3EAA4C3E4805}" type="datetimeFigureOut">
              <a:rPr lang="en-US" smtClean="0"/>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7B3A2-0B89-FB47-A5C9-AF17AEDAFEFE}" type="slidenum">
              <a:rPr lang="en-US" smtClean="0"/>
              <a:t>‹#›</a:t>
            </a:fld>
            <a:endParaRPr lang="en-US"/>
          </a:p>
        </p:txBody>
      </p:sp>
    </p:spTree>
    <p:extLst>
      <p:ext uri="{BB962C8B-B14F-4D97-AF65-F5344CB8AC3E}">
        <p14:creationId xmlns:p14="http://schemas.microsoft.com/office/powerpoint/2010/main" val="203052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93FBB9A4-31B5-BC4C-9FBC-3EAA4C3E4805}" type="datetimeFigureOut">
              <a:rPr lang="en-US" smtClean="0"/>
              <a:t>4/28/2018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7B3A2-0B89-FB47-A5C9-AF17AEDAFEFE}" type="slidenum">
              <a:rPr lang="en-US" smtClean="0"/>
              <a:t>‹#›</a:t>
            </a:fld>
            <a:endParaRPr lang="en-US"/>
          </a:p>
        </p:txBody>
      </p:sp>
    </p:spTree>
    <p:extLst>
      <p:ext uri="{BB962C8B-B14F-4D97-AF65-F5344CB8AC3E}">
        <p14:creationId xmlns:p14="http://schemas.microsoft.com/office/powerpoint/2010/main" val="337339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BB9A4-31B5-BC4C-9FBC-3EAA4C3E4805}" type="datetimeFigureOut">
              <a:rPr lang="en-US" smtClean="0"/>
              <a:t>4/28/2018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7B3A2-0B89-FB47-A5C9-AF17AEDAFEFE}" type="slidenum">
              <a:rPr lang="en-US" smtClean="0"/>
              <a:t>‹#›</a:t>
            </a:fld>
            <a:endParaRPr lang="en-US"/>
          </a:p>
        </p:txBody>
      </p:sp>
    </p:spTree>
    <p:extLst>
      <p:ext uri="{BB962C8B-B14F-4D97-AF65-F5344CB8AC3E}">
        <p14:creationId xmlns:p14="http://schemas.microsoft.com/office/powerpoint/2010/main" val="2105696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Shot 2017-12-14 at 02.30.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971" y="433507"/>
            <a:ext cx="8227300" cy="3743639"/>
          </a:xfrm>
          <a:prstGeom prst="rect">
            <a:avLst/>
          </a:prstGeom>
        </p:spPr>
      </p:pic>
      <p:pic>
        <p:nvPicPr>
          <p:cNvPr id="6" name="Picture 5" descr="Screen Shot 2017-12-14 at 02.31.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13" y="5257104"/>
            <a:ext cx="8227300" cy="1578349"/>
          </a:xfrm>
          <a:prstGeom prst="rect">
            <a:avLst/>
          </a:prstGeom>
        </p:spPr>
      </p:pic>
      <p:sp>
        <p:nvSpPr>
          <p:cNvPr id="7" name="Rectangle 3"/>
          <p:cNvSpPr txBox="1">
            <a:spLocks noChangeArrowheads="1"/>
          </p:cNvSpPr>
          <p:nvPr/>
        </p:nvSpPr>
        <p:spPr>
          <a:xfrm>
            <a:off x="1009095" y="3408218"/>
            <a:ext cx="7272460" cy="1963882"/>
          </a:xfrm>
          <a:prstGeom prst="rect">
            <a:avLst/>
          </a:prstGeom>
          <a:solidFill>
            <a:srgbClr val="FFFF00"/>
          </a:solidFill>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endParaRPr lang="tr-TR" dirty="0" smtClean="0">
              <a:solidFill>
                <a:srgbClr val="FF0000"/>
              </a:solidFill>
            </a:endParaRPr>
          </a:p>
          <a:p>
            <a:pPr marL="311150" indent="-311150" defTabSz="828675">
              <a:lnSpc>
                <a:spcPct val="90000"/>
              </a:lnSpc>
              <a:defRPr/>
            </a:pPr>
            <a:r>
              <a:rPr lang="tr-TR" sz="2800" dirty="0" smtClean="0">
                <a:solidFill>
                  <a:srgbClr val="FF0000"/>
                </a:solidFill>
                <a:effectLst>
                  <a:outerShdw blurRad="38100" dist="38100" dir="2700000" algn="tl">
                    <a:srgbClr val="000000"/>
                  </a:outerShdw>
                </a:effectLst>
              </a:rPr>
              <a:t>Engin Oral, M.D.</a:t>
            </a:r>
          </a:p>
          <a:p>
            <a:pPr marL="311150" indent="-311150" defTabSz="828675">
              <a:lnSpc>
                <a:spcPct val="90000"/>
              </a:lnSpc>
              <a:defRPr/>
            </a:pPr>
            <a:r>
              <a:rPr lang="en-US" sz="2400" i="1" dirty="0" smtClean="0">
                <a:solidFill>
                  <a:srgbClr val="92D050"/>
                </a:solidFill>
                <a:effectLst>
                  <a:outerShdw blurRad="38100" dist="38100" dir="2700000" algn="tl">
                    <a:srgbClr val="000000"/>
                  </a:outerShdw>
                </a:effectLst>
              </a:rPr>
              <a:t>Istanbul </a:t>
            </a:r>
            <a:r>
              <a:rPr lang="en-US" sz="2400" i="1" dirty="0" err="1" smtClean="0">
                <a:solidFill>
                  <a:srgbClr val="92D050"/>
                </a:solidFill>
                <a:effectLst>
                  <a:outerShdw blurRad="38100" dist="38100" dir="2700000" algn="tl">
                    <a:srgbClr val="000000"/>
                  </a:outerShdw>
                </a:effectLst>
              </a:rPr>
              <a:t>Univ</a:t>
            </a:r>
            <a:r>
              <a:rPr lang="tr-TR" sz="2400" i="1" dirty="0" smtClean="0">
                <a:solidFill>
                  <a:srgbClr val="92D050"/>
                </a:solidFill>
                <a:effectLst>
                  <a:outerShdw blurRad="38100" dist="38100" dir="2700000" algn="tl">
                    <a:srgbClr val="000000"/>
                  </a:outerShdw>
                </a:effectLst>
              </a:rPr>
              <a:t>. Cerrahpa</a:t>
            </a:r>
            <a:r>
              <a:rPr lang="en-US" sz="2400" i="1" dirty="0" smtClean="0">
                <a:solidFill>
                  <a:srgbClr val="92D050"/>
                </a:solidFill>
                <a:effectLst>
                  <a:outerShdw blurRad="38100" dist="38100" dir="2700000" algn="tl">
                    <a:srgbClr val="000000"/>
                  </a:outerShdw>
                </a:effectLst>
              </a:rPr>
              <a:t>s</a:t>
            </a:r>
            <a:r>
              <a:rPr lang="tr-TR" sz="2400" i="1" dirty="0" smtClean="0">
                <a:solidFill>
                  <a:srgbClr val="92D050"/>
                </a:solidFill>
                <a:effectLst>
                  <a:outerShdw blurRad="38100" dist="38100" dir="2700000" algn="tl">
                    <a:srgbClr val="000000"/>
                  </a:outerShdw>
                </a:effectLst>
              </a:rPr>
              <a:t>a </a:t>
            </a:r>
            <a:r>
              <a:rPr lang="en-US" sz="2400" i="1" dirty="0" smtClean="0">
                <a:solidFill>
                  <a:srgbClr val="92D050"/>
                </a:solidFill>
                <a:effectLst>
                  <a:outerShdw blurRad="38100" dist="38100" dir="2700000" algn="tl">
                    <a:srgbClr val="000000"/>
                  </a:outerShdw>
                </a:effectLst>
              </a:rPr>
              <a:t>Medical  Faculty</a:t>
            </a:r>
            <a:endParaRPr lang="tr-TR" sz="2400" i="1" dirty="0" smtClean="0">
              <a:solidFill>
                <a:srgbClr val="92D050"/>
              </a:solidFill>
              <a:effectLst>
                <a:outerShdw blurRad="38100" dist="38100" dir="2700000" algn="tl">
                  <a:srgbClr val="000000"/>
                </a:outerShdw>
              </a:effectLst>
            </a:endParaRPr>
          </a:p>
          <a:p>
            <a:pPr marL="311150" indent="-311150" defTabSz="828675">
              <a:lnSpc>
                <a:spcPct val="90000"/>
              </a:lnSpc>
              <a:defRPr/>
            </a:pPr>
            <a:r>
              <a:rPr lang="en-US" sz="2400" i="1" dirty="0" smtClean="0">
                <a:solidFill>
                  <a:srgbClr val="92D050"/>
                </a:solidFill>
                <a:effectLst>
                  <a:outerShdw blurRad="38100" dist="38100" dir="2700000" algn="tl">
                    <a:srgbClr val="000000"/>
                  </a:outerShdw>
                </a:effectLst>
              </a:rPr>
              <a:t>Dept. of </a:t>
            </a:r>
            <a:r>
              <a:rPr lang="en-US" sz="2400" i="1" dirty="0" err="1" smtClean="0">
                <a:solidFill>
                  <a:srgbClr val="92D050"/>
                </a:solidFill>
                <a:effectLst>
                  <a:outerShdw blurRad="38100" dist="38100" dir="2700000" algn="tl">
                    <a:srgbClr val="000000"/>
                  </a:outerShdw>
                </a:effectLst>
              </a:rPr>
              <a:t>Obstet</a:t>
            </a:r>
            <a:r>
              <a:rPr lang="en-US" sz="2400" i="1" dirty="0" smtClean="0">
                <a:solidFill>
                  <a:srgbClr val="92D050"/>
                </a:solidFill>
                <a:effectLst>
                  <a:outerShdw blurRad="38100" dist="38100" dir="2700000" algn="tl">
                    <a:srgbClr val="000000"/>
                  </a:outerShdw>
                </a:effectLst>
              </a:rPr>
              <a:t> &amp; </a:t>
            </a:r>
            <a:r>
              <a:rPr lang="en-US" sz="2400" i="1" dirty="0" err="1" smtClean="0">
                <a:solidFill>
                  <a:srgbClr val="92D050"/>
                </a:solidFill>
                <a:effectLst>
                  <a:outerShdw blurRad="38100" dist="38100" dir="2700000" algn="tl">
                    <a:srgbClr val="000000"/>
                  </a:outerShdw>
                </a:effectLst>
              </a:rPr>
              <a:t>Gynecol</a:t>
            </a:r>
            <a:endParaRPr lang="tr-TR" sz="2400" i="1" dirty="0" smtClean="0">
              <a:solidFill>
                <a:srgbClr val="92D050"/>
              </a:solidFill>
              <a:effectLst>
                <a:outerShdw blurRad="38100" dist="38100" dir="2700000" algn="tl">
                  <a:srgbClr val="000000"/>
                </a:outerShdw>
              </a:effectLst>
            </a:endParaRPr>
          </a:p>
          <a:p>
            <a:pPr marL="311150" indent="-311150" defTabSz="828675">
              <a:lnSpc>
                <a:spcPct val="90000"/>
              </a:lnSpc>
              <a:defRPr/>
            </a:pPr>
            <a:r>
              <a:rPr lang="tr-TR" altLang="en-US" sz="2400" b="1" dirty="0">
                <a:solidFill>
                  <a:srgbClr val="C00000"/>
                </a:solidFill>
              </a:rPr>
              <a:t> drenginoral@gmail.com</a:t>
            </a:r>
            <a:endParaRPr lang="en-US" sz="2400" i="1" dirty="0" smtClean="0">
              <a:solidFill>
                <a:srgbClr val="92D050"/>
              </a:solidFill>
              <a:effectLst>
                <a:outerShdw blurRad="38100" dist="38100" dir="2700000" algn="tl">
                  <a:srgbClr val="000000"/>
                </a:outerShdw>
              </a:effectLst>
            </a:endParaRPr>
          </a:p>
          <a:p>
            <a:pPr marL="311150" indent="-311150" defTabSz="828675">
              <a:lnSpc>
                <a:spcPct val="90000"/>
              </a:lnSpc>
              <a:defRPr/>
            </a:pPr>
            <a:endParaRPr lang="tr-TR" sz="2400" i="1" dirty="0" smtClean="0">
              <a:solidFill>
                <a:srgbClr val="00B0F0"/>
              </a:solidFill>
              <a:effectLst>
                <a:outerShdw blurRad="38100" dist="38100" dir="2700000" algn="tl">
                  <a:srgbClr val="000000"/>
                </a:outerShdw>
              </a:effectLst>
            </a:endParaRPr>
          </a:p>
          <a:p>
            <a:pPr marL="311150" indent="-311150" defTabSz="828675">
              <a:lnSpc>
                <a:spcPct val="90000"/>
              </a:lnSpc>
              <a:defRPr/>
            </a:pPr>
            <a:endParaRPr lang="tr-TR" sz="2400" i="1" dirty="0">
              <a:solidFill>
                <a:srgbClr val="FF0000"/>
              </a:solidFill>
            </a:endParaRPr>
          </a:p>
        </p:txBody>
      </p:sp>
    </p:spTree>
    <p:extLst>
      <p:ext uri="{BB962C8B-B14F-4D97-AF65-F5344CB8AC3E}">
        <p14:creationId xmlns:p14="http://schemas.microsoft.com/office/powerpoint/2010/main" val="2029744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Screening for genetic factors</a:t>
            </a:r>
            <a:br>
              <a:rPr lang="en-US"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p:txBody>
          <a:bodyPr>
            <a:normAutofit fontScale="70000" lnSpcReduction="20000"/>
          </a:bodyPr>
          <a:lstStyle/>
          <a:p>
            <a:r>
              <a:rPr lang="en-US" dirty="0" smtClean="0">
                <a:solidFill>
                  <a:schemeClr val="bg1"/>
                </a:solidFill>
              </a:rPr>
              <a:t>Aneuploidies </a:t>
            </a:r>
            <a:r>
              <a:rPr lang="en-US" dirty="0">
                <a:solidFill>
                  <a:schemeClr val="bg1"/>
                </a:solidFill>
              </a:rPr>
              <a:t>occur in comparable frequencies in both women with sporadic and recurrent pregnancy loss </a:t>
            </a:r>
          </a:p>
          <a:p>
            <a:r>
              <a:rPr lang="en-US" dirty="0">
                <a:solidFill>
                  <a:schemeClr val="bg1"/>
                </a:solidFill>
              </a:rPr>
              <a:t>Determining the </a:t>
            </a:r>
            <a:r>
              <a:rPr lang="en-US" dirty="0">
                <a:solidFill>
                  <a:srgbClr val="FFC000"/>
                </a:solidFill>
              </a:rPr>
              <a:t>chromosomal status of pregnancy tissue </a:t>
            </a:r>
            <a:r>
              <a:rPr lang="en-US" dirty="0">
                <a:solidFill>
                  <a:schemeClr val="bg1"/>
                </a:solidFill>
              </a:rPr>
              <a:t>from women with recurrent pregnancy loss may provide them with a cause or reason for the particular loss being investigated, but it </a:t>
            </a:r>
            <a:r>
              <a:rPr lang="en-US" dirty="0">
                <a:solidFill>
                  <a:srgbClr val="FFC000"/>
                </a:solidFill>
              </a:rPr>
              <a:t>does not necessarily rule out </a:t>
            </a:r>
            <a:r>
              <a:rPr lang="en-US" dirty="0">
                <a:solidFill>
                  <a:schemeClr val="bg1"/>
                </a:solidFill>
              </a:rPr>
              <a:t>other underlying conditions. </a:t>
            </a:r>
            <a:endParaRPr lang="en-US" dirty="0" smtClean="0">
              <a:solidFill>
                <a:schemeClr val="bg1"/>
              </a:solidFill>
            </a:endParaRPr>
          </a:p>
          <a:p>
            <a:r>
              <a:rPr lang="en-US" dirty="0">
                <a:solidFill>
                  <a:schemeClr val="bg1"/>
                </a:solidFill>
              </a:rPr>
              <a:t>No clear effect of </a:t>
            </a:r>
            <a:r>
              <a:rPr lang="en-US" dirty="0">
                <a:solidFill>
                  <a:srgbClr val="FFC000"/>
                </a:solidFill>
              </a:rPr>
              <a:t>genetic testing of the pregnancy tissue </a:t>
            </a:r>
            <a:r>
              <a:rPr lang="en-US" dirty="0">
                <a:solidFill>
                  <a:schemeClr val="bg1"/>
                </a:solidFill>
              </a:rPr>
              <a:t>on prognosis (subsequent live birth) has been described so far </a:t>
            </a:r>
            <a:endParaRPr lang="en-US" dirty="0" smtClean="0">
              <a:solidFill>
                <a:schemeClr val="bg1"/>
              </a:solidFill>
            </a:endParaRPr>
          </a:p>
          <a:p>
            <a:r>
              <a:rPr lang="en-US" dirty="0">
                <a:solidFill>
                  <a:schemeClr val="bg1"/>
                </a:solidFill>
              </a:rPr>
              <a:t>Genetic analysis of </a:t>
            </a:r>
            <a:r>
              <a:rPr lang="en-US" b="1" dirty="0">
                <a:solidFill>
                  <a:srgbClr val="FFC000"/>
                </a:solidFill>
              </a:rPr>
              <a:t>pregnancy tissue</a:t>
            </a:r>
            <a:r>
              <a:rPr lang="en-US" dirty="0">
                <a:solidFill>
                  <a:srgbClr val="FFC000"/>
                </a:solidFill>
              </a:rPr>
              <a:t> </a:t>
            </a:r>
            <a:r>
              <a:rPr lang="en-US" b="1" dirty="0">
                <a:solidFill>
                  <a:srgbClr val="FFC000"/>
                </a:solidFill>
              </a:rPr>
              <a:t>is not </a:t>
            </a:r>
            <a:r>
              <a:rPr lang="en-US" dirty="0">
                <a:solidFill>
                  <a:schemeClr val="bg1"/>
                </a:solidFill>
              </a:rPr>
              <a:t>routinely recommended but it could be performed for explanatory purposes </a:t>
            </a:r>
            <a:endParaRPr lang="tr-TR" dirty="0" smtClean="0">
              <a:solidFill>
                <a:schemeClr val="bg1"/>
              </a:solidFill>
            </a:endParaRPr>
          </a:p>
          <a:p>
            <a:r>
              <a:rPr lang="en-US" dirty="0">
                <a:solidFill>
                  <a:schemeClr val="bg1"/>
                </a:solidFill>
              </a:rPr>
              <a:t>The preferred method of genetic analysis is </a:t>
            </a:r>
            <a:r>
              <a:rPr lang="en-US" dirty="0">
                <a:solidFill>
                  <a:srgbClr val="FFC000"/>
                </a:solidFill>
              </a:rPr>
              <a:t>array-CGH</a:t>
            </a:r>
            <a:r>
              <a:rPr lang="en-US" dirty="0">
                <a:solidFill>
                  <a:schemeClr val="bg1"/>
                </a:solidFill>
              </a:rPr>
              <a:t>, as this is not limited by tissue culture failure or false negative results due to maternal cell contamination.</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i="1" dirty="0" smtClean="0">
              <a:solidFill>
                <a:schemeClr val="bg1"/>
              </a:solidFill>
            </a:endParaRPr>
          </a:p>
          <a:p>
            <a:endParaRPr lang="en-US" i="1" dirty="0">
              <a:solidFill>
                <a:schemeClr val="bg1"/>
              </a:solidFill>
            </a:endParaRPr>
          </a:p>
          <a:p>
            <a:endParaRPr lang="en-US" i="1"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014175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 y="0"/>
            <a:ext cx="8048625" cy="1913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0789" y="2065603"/>
            <a:ext cx="867476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a:spLocks/>
          </p:cNvSpPr>
          <p:nvPr/>
        </p:nvSpPr>
        <p:spPr>
          <a:xfrm>
            <a:off x="7657826" y="39759"/>
            <a:ext cx="806632" cy="461665"/>
          </a:xfrm>
          <a:prstGeom prst="rect">
            <a:avLst/>
          </a:prstGeom>
          <a:solidFill>
            <a:srgbClr val="FFFF00"/>
          </a:solidFill>
        </p:spPr>
        <p:txBody>
          <a:bodyPr wrap="non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dirty="0" smtClean="0">
                <a:solidFill>
                  <a:srgbClr val="FF0000"/>
                </a:solidFill>
              </a:rPr>
              <a:t>2018</a:t>
            </a:r>
            <a:endParaRPr lang="en-GB" sz="2400" dirty="0">
              <a:solidFill>
                <a:srgbClr val="FF0000"/>
              </a:solidFill>
            </a:endParaRPr>
          </a:p>
        </p:txBody>
      </p:sp>
      <p:cxnSp>
        <p:nvCxnSpPr>
          <p:cNvPr id="4" name="Straight Arrow Connector 3"/>
          <p:cNvCxnSpPr/>
          <p:nvPr/>
        </p:nvCxnSpPr>
        <p:spPr>
          <a:xfrm>
            <a:off x="2372497" y="1210962"/>
            <a:ext cx="1927654" cy="123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1181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PARENTAL GENETIC ANALYSIS </a:t>
            </a:r>
            <a:br>
              <a:rPr lang="en-US" dirty="0">
                <a:solidFill>
                  <a:srgbClr val="FFFF00"/>
                </a:solidFill>
              </a:rPr>
            </a:br>
            <a:endParaRPr lang="en-US" dirty="0">
              <a:solidFill>
                <a:srgbClr val="FFFF00"/>
              </a:solidFill>
            </a:endParaRPr>
          </a:p>
        </p:txBody>
      </p:sp>
      <p:sp>
        <p:nvSpPr>
          <p:cNvPr id="3" name="Content Placeholder 2"/>
          <p:cNvSpPr>
            <a:spLocks noGrp="1"/>
          </p:cNvSpPr>
          <p:nvPr>
            <p:ph idx="1"/>
          </p:nvPr>
        </p:nvSpPr>
        <p:spPr/>
        <p:txBody>
          <a:bodyPr>
            <a:noAutofit/>
          </a:bodyPr>
          <a:lstStyle/>
          <a:p>
            <a:r>
              <a:rPr lang="en-US" sz="2400" b="1" dirty="0">
                <a:solidFill>
                  <a:schemeClr val="bg1"/>
                </a:solidFill>
              </a:rPr>
              <a:t>Parental karyotyping </a:t>
            </a:r>
            <a:r>
              <a:rPr lang="en-US" sz="2400" b="1" dirty="0">
                <a:solidFill>
                  <a:srgbClr val="FFC000"/>
                </a:solidFill>
              </a:rPr>
              <a:t>is not routinely </a:t>
            </a:r>
            <a:r>
              <a:rPr lang="en-US" sz="2400" dirty="0">
                <a:solidFill>
                  <a:schemeClr val="bg1"/>
                </a:solidFill>
              </a:rPr>
              <a:t>recommended in couples with </a:t>
            </a:r>
            <a:r>
              <a:rPr lang="en-US" sz="2400" dirty="0" smtClean="0">
                <a:solidFill>
                  <a:schemeClr val="bg1"/>
                </a:solidFill>
              </a:rPr>
              <a:t>RPL</a:t>
            </a:r>
          </a:p>
          <a:p>
            <a:endParaRPr lang="en-US" sz="2400" dirty="0" smtClean="0">
              <a:solidFill>
                <a:schemeClr val="bg1"/>
              </a:solidFill>
            </a:endParaRPr>
          </a:p>
          <a:p>
            <a:r>
              <a:rPr lang="en-US" sz="2400" dirty="0" smtClean="0">
                <a:solidFill>
                  <a:schemeClr val="bg1"/>
                </a:solidFill>
              </a:rPr>
              <a:t>It </a:t>
            </a:r>
            <a:r>
              <a:rPr lang="en-US" sz="2400" dirty="0">
                <a:solidFill>
                  <a:schemeClr val="bg1"/>
                </a:solidFill>
              </a:rPr>
              <a:t>could be carried out </a:t>
            </a:r>
            <a:r>
              <a:rPr lang="en-US" sz="2400" dirty="0">
                <a:solidFill>
                  <a:srgbClr val="FFC000"/>
                </a:solidFill>
              </a:rPr>
              <a:t>after individual    assessment </a:t>
            </a:r>
            <a:r>
              <a:rPr lang="en-US" sz="2400" dirty="0">
                <a:solidFill>
                  <a:schemeClr val="bg1"/>
                </a:solidFill>
              </a:rPr>
              <a:t>of risk: </a:t>
            </a:r>
            <a:r>
              <a:rPr lang="en-US" sz="2400" i="1" dirty="0">
                <a:solidFill>
                  <a:schemeClr val="bg1"/>
                </a:solidFill>
              </a:rPr>
              <a:t>previous birth of a child with cong.  abnormality, translocation in the pregnancy tissue, child with unbalanced chromosome </a:t>
            </a:r>
            <a:r>
              <a:rPr lang="en-US" sz="2400" i="1" dirty="0" err="1">
                <a:solidFill>
                  <a:schemeClr val="bg1"/>
                </a:solidFill>
              </a:rPr>
              <a:t>abn</a:t>
            </a:r>
            <a:r>
              <a:rPr lang="en-US" sz="2400" i="1" dirty="0" smtClean="0">
                <a:solidFill>
                  <a:schemeClr val="bg1"/>
                </a:solidFill>
              </a:rPr>
              <a:t>.</a:t>
            </a:r>
            <a:endParaRPr lang="tr-TR" sz="2400" i="1" dirty="0" smtClean="0">
              <a:solidFill>
                <a:schemeClr val="bg1"/>
              </a:solidFill>
            </a:endParaRPr>
          </a:p>
          <a:p>
            <a:endParaRPr lang="tr-TR" sz="2400" dirty="0" smtClean="0">
              <a:solidFill>
                <a:schemeClr val="bg1"/>
              </a:solidFill>
            </a:endParaRPr>
          </a:p>
          <a:p>
            <a:r>
              <a:rPr lang="en-US" sz="2400" dirty="0" smtClean="0">
                <a:solidFill>
                  <a:schemeClr val="bg1"/>
                </a:solidFill>
              </a:rPr>
              <a:t>Parental </a:t>
            </a:r>
            <a:r>
              <a:rPr lang="en-US" sz="2400" dirty="0">
                <a:solidFill>
                  <a:schemeClr val="bg1"/>
                </a:solidFill>
              </a:rPr>
              <a:t>karyotyping may provide couples with a possible contributing factor and prognostic information for the subsequent pregnancy. </a:t>
            </a:r>
          </a:p>
          <a:p>
            <a:endParaRPr lang="en-US" sz="2400" i="1" dirty="0">
              <a:solidFill>
                <a:schemeClr val="bg1"/>
              </a:solidFill>
            </a:endParaRPr>
          </a:p>
          <a:p>
            <a:endParaRPr lang="en-US" sz="2400" i="1" dirty="0">
              <a:solidFill>
                <a:schemeClr val="bg1"/>
              </a:solidFill>
            </a:endParaRPr>
          </a:p>
          <a:p>
            <a:pPr marL="0" indent="0">
              <a:buNone/>
            </a:pPr>
            <a:r>
              <a:rPr lang="en-US" sz="2400" dirty="0" smtClean="0">
                <a:solidFill>
                  <a:schemeClr val="bg1"/>
                </a:solidFill>
              </a:rPr>
              <a:t> </a:t>
            </a:r>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2366284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49162" y="1600200"/>
            <a:ext cx="8229600" cy="4525963"/>
          </a:xfrm>
        </p:spPr>
        <p:txBody>
          <a:bodyPr>
            <a:normAutofit fontScale="92500" lnSpcReduction="10000"/>
          </a:bodyPr>
          <a:lstStyle/>
          <a:p>
            <a:r>
              <a:rPr lang="en-US" dirty="0" smtClean="0">
                <a:solidFill>
                  <a:schemeClr val="bg1"/>
                </a:solidFill>
              </a:rPr>
              <a:t>Regarding </a:t>
            </a:r>
            <a:r>
              <a:rPr lang="en-US" dirty="0">
                <a:solidFill>
                  <a:schemeClr val="bg1"/>
                </a:solidFill>
              </a:rPr>
              <a:t>prognosis, couples should be informed that, even if a </a:t>
            </a:r>
            <a:r>
              <a:rPr lang="en-US" dirty="0">
                <a:solidFill>
                  <a:srgbClr val="FFC000"/>
                </a:solidFill>
              </a:rPr>
              <a:t>parental abnormality is found after karyotyping, the cumulative live birth rates are good, as are the chances of a healthy child</a:t>
            </a:r>
            <a:r>
              <a:rPr lang="en-US" dirty="0">
                <a:solidFill>
                  <a:schemeClr val="bg1"/>
                </a:solidFill>
              </a:rPr>
              <a:t>, despite a higher risk of a subsequent pregnancy loss. </a:t>
            </a:r>
            <a:endParaRPr lang="en-US" dirty="0" smtClean="0">
              <a:solidFill>
                <a:schemeClr val="bg1"/>
              </a:solidFill>
            </a:endParaRPr>
          </a:p>
          <a:p>
            <a:r>
              <a:rPr lang="en-US" dirty="0">
                <a:solidFill>
                  <a:schemeClr val="bg1"/>
                </a:solidFill>
              </a:rPr>
              <a:t>T</a:t>
            </a:r>
            <a:r>
              <a:rPr lang="en-US" dirty="0" smtClean="0">
                <a:solidFill>
                  <a:schemeClr val="bg1"/>
                </a:solidFill>
              </a:rPr>
              <a:t>hey </a:t>
            </a:r>
            <a:r>
              <a:rPr lang="en-US" dirty="0">
                <a:solidFill>
                  <a:schemeClr val="bg1"/>
                </a:solidFill>
              </a:rPr>
              <a:t>should be informed of the limitations of karyotyping, including </a:t>
            </a:r>
            <a:r>
              <a:rPr lang="en-US" dirty="0">
                <a:solidFill>
                  <a:srgbClr val="FFC000"/>
                </a:solidFill>
              </a:rPr>
              <a:t>that karyotyping does not predict unbalanced translocation </a:t>
            </a:r>
            <a:r>
              <a:rPr lang="en-US" dirty="0">
                <a:solidFill>
                  <a:schemeClr val="bg1"/>
                </a:solidFill>
              </a:rPr>
              <a:t>in next pregnancy. </a:t>
            </a:r>
          </a:p>
          <a:p>
            <a:endParaRPr lang="en-US" dirty="0">
              <a:solidFill>
                <a:schemeClr val="bg1"/>
              </a:solidFill>
            </a:endParaRPr>
          </a:p>
        </p:txBody>
      </p:sp>
    </p:spTree>
    <p:extLst>
      <p:ext uri="{BB962C8B-B14F-4D97-AF65-F5344CB8AC3E}">
        <p14:creationId xmlns:p14="http://schemas.microsoft.com/office/powerpoint/2010/main" val="1276338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822"/>
            <a:ext cx="9144000" cy="1993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637" y="2150076"/>
            <a:ext cx="8896865" cy="470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etin kutusu 4"/>
          <p:cNvSpPr txBox="1">
            <a:spLocks/>
          </p:cNvSpPr>
          <p:nvPr/>
        </p:nvSpPr>
        <p:spPr>
          <a:xfrm>
            <a:off x="7873878" y="501424"/>
            <a:ext cx="806632" cy="461665"/>
          </a:xfrm>
          <a:prstGeom prst="rect">
            <a:avLst/>
          </a:prstGeom>
          <a:solidFill>
            <a:srgbClr val="FFFF00"/>
          </a:solidFill>
        </p:spPr>
        <p:txBody>
          <a:bodyPr wrap="non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dirty="0" smtClean="0">
                <a:solidFill>
                  <a:srgbClr val="FF0000"/>
                </a:solidFill>
              </a:rPr>
              <a:t>2018</a:t>
            </a:r>
            <a:endParaRPr lang="en-GB" sz="2400" dirty="0">
              <a:solidFill>
                <a:srgbClr val="FF0000"/>
              </a:solidFill>
            </a:endParaRPr>
          </a:p>
        </p:txBody>
      </p:sp>
      <p:cxnSp>
        <p:nvCxnSpPr>
          <p:cNvPr id="4" name="Straight Arrow Connector 3"/>
          <p:cNvCxnSpPr/>
          <p:nvPr/>
        </p:nvCxnSpPr>
        <p:spPr>
          <a:xfrm flipV="1">
            <a:off x="2965622" y="4473146"/>
            <a:ext cx="1383956" cy="1235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5152768" y="4942703"/>
            <a:ext cx="3793524" cy="123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21276" y="5449330"/>
            <a:ext cx="4374292" cy="123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866768" y="6450228"/>
            <a:ext cx="2842054" cy="37070"/>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9189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8175" y="2037234"/>
            <a:ext cx="80486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 y="2037234"/>
            <a:ext cx="80200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8" y="116632"/>
            <a:ext cx="8582025" cy="162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 y="3275484"/>
            <a:ext cx="802957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975" y="4227165"/>
            <a:ext cx="812482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663" y="5589240"/>
            <a:ext cx="81343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Metin kutusu 4"/>
          <p:cNvSpPr txBox="1">
            <a:spLocks/>
          </p:cNvSpPr>
          <p:nvPr/>
        </p:nvSpPr>
        <p:spPr>
          <a:xfrm>
            <a:off x="8061142" y="593722"/>
            <a:ext cx="806632" cy="461665"/>
          </a:xfrm>
          <a:prstGeom prst="rect">
            <a:avLst/>
          </a:prstGeom>
          <a:solidFill>
            <a:srgbClr val="FFFF00"/>
          </a:solidFill>
        </p:spPr>
        <p:txBody>
          <a:bodyPr wrap="non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dirty="0" smtClean="0">
                <a:solidFill>
                  <a:srgbClr val="FF0000"/>
                </a:solidFill>
              </a:rPr>
              <a:t>2018</a:t>
            </a:r>
            <a:endParaRPr lang="en-GB" sz="2400" dirty="0">
              <a:solidFill>
                <a:srgbClr val="FF0000"/>
              </a:solidFill>
            </a:endParaRPr>
          </a:p>
        </p:txBody>
      </p:sp>
    </p:spTree>
    <p:extLst>
      <p:ext uri="{BB962C8B-B14F-4D97-AF65-F5344CB8AC3E}">
        <p14:creationId xmlns:p14="http://schemas.microsoft.com/office/powerpoint/2010/main" val="327510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0"/>
            <a:ext cx="6408711" cy="429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endParaRPr lang="tr-T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096" y="4437683"/>
            <a:ext cx="6696744" cy="2420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707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HEREDITARY THROMBOPHILIA </a:t>
            </a:r>
            <a:br>
              <a:rPr lang="en-US" dirty="0">
                <a:solidFill>
                  <a:srgbClr val="FFFF00"/>
                </a:solidFill>
              </a:rPr>
            </a:b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r>
              <a:rPr lang="en-US" dirty="0">
                <a:solidFill>
                  <a:schemeClr val="bg1"/>
                </a:solidFill>
              </a:rPr>
              <a:t>There is</a:t>
            </a:r>
            <a:r>
              <a:rPr lang="en-US" b="1" dirty="0">
                <a:solidFill>
                  <a:schemeClr val="bg1"/>
                </a:solidFill>
              </a:rPr>
              <a:t> </a:t>
            </a:r>
            <a:r>
              <a:rPr lang="en-US" b="1" dirty="0">
                <a:solidFill>
                  <a:srgbClr val="FFC000"/>
                </a:solidFill>
              </a:rPr>
              <a:t>no</a:t>
            </a:r>
            <a:r>
              <a:rPr lang="en-US" dirty="0">
                <a:solidFill>
                  <a:srgbClr val="FFC000"/>
                </a:solidFill>
              </a:rPr>
              <a:t>, or at best a weak</a:t>
            </a:r>
            <a:r>
              <a:rPr lang="en-US" dirty="0">
                <a:solidFill>
                  <a:schemeClr val="bg1"/>
                </a:solidFill>
              </a:rPr>
              <a:t>, association between RPL and hereditary thrombophilia </a:t>
            </a:r>
          </a:p>
          <a:p>
            <a:r>
              <a:rPr lang="en-US" dirty="0">
                <a:solidFill>
                  <a:schemeClr val="bg1"/>
                </a:solidFill>
              </a:rPr>
              <a:t>A</a:t>
            </a:r>
            <a:r>
              <a:rPr lang="en-US" dirty="0" smtClean="0">
                <a:solidFill>
                  <a:schemeClr val="bg1"/>
                </a:solidFill>
              </a:rPr>
              <a:t> </a:t>
            </a:r>
            <a:r>
              <a:rPr lang="en-US" dirty="0">
                <a:solidFill>
                  <a:schemeClr val="bg1"/>
                </a:solidFill>
              </a:rPr>
              <a:t>significant association between the factor V Leiden (F5 c.1691G&gt;A) genotype and </a:t>
            </a:r>
            <a:r>
              <a:rPr lang="en-US" dirty="0">
                <a:solidFill>
                  <a:srgbClr val="FFC000"/>
                </a:solidFill>
              </a:rPr>
              <a:t>RPL</a:t>
            </a:r>
            <a:r>
              <a:rPr lang="en-US" dirty="0">
                <a:solidFill>
                  <a:schemeClr val="bg1"/>
                </a:solidFill>
              </a:rPr>
              <a:t> (OR 2.02; 95% CI 1.60-2.55; based on 33 case- control studies), and between the factor V Leiden mutation and the </a:t>
            </a:r>
            <a:r>
              <a:rPr lang="en-US" dirty="0">
                <a:solidFill>
                  <a:srgbClr val="FFC000"/>
                </a:solidFill>
              </a:rPr>
              <a:t>risk of a pregnancy loss in the next pregnancy </a:t>
            </a:r>
            <a:r>
              <a:rPr lang="en-US" dirty="0">
                <a:solidFill>
                  <a:schemeClr val="bg1"/>
                </a:solidFill>
              </a:rPr>
              <a:t>(OR 1.93; 95% CI 1.21–3.09; based on 4 prospective cohort studies). </a:t>
            </a:r>
            <a:endParaRPr lang="en-US" dirty="0" smtClean="0">
              <a:solidFill>
                <a:schemeClr val="bg1"/>
              </a:solidFill>
            </a:endParaRPr>
          </a:p>
          <a:p>
            <a:r>
              <a:rPr lang="en-US" dirty="0" smtClean="0">
                <a:solidFill>
                  <a:schemeClr val="bg1"/>
                </a:solidFill>
              </a:rPr>
              <a:t>Carriers </a:t>
            </a:r>
            <a:r>
              <a:rPr lang="en-US" dirty="0">
                <a:solidFill>
                  <a:schemeClr val="bg1"/>
                </a:solidFill>
              </a:rPr>
              <a:t>of the Factor V Leiden mutation were more likely to have a </a:t>
            </a:r>
            <a:r>
              <a:rPr lang="en-US" dirty="0">
                <a:solidFill>
                  <a:srgbClr val="FFC000"/>
                </a:solidFill>
              </a:rPr>
              <a:t>subsequent loss </a:t>
            </a:r>
            <a:r>
              <a:rPr lang="en-US" dirty="0">
                <a:solidFill>
                  <a:schemeClr val="bg1"/>
                </a:solidFill>
              </a:rPr>
              <a:t>as compared to non-carriers (OR 2.03; 95% CI 1.29-3.17; based on eight cohort studies) </a:t>
            </a:r>
          </a:p>
          <a:p>
            <a:endParaRPr lang="en-US" dirty="0">
              <a:solidFill>
                <a:schemeClr val="bg1"/>
              </a:solidFill>
            </a:endParaRPr>
          </a:p>
        </p:txBody>
      </p:sp>
    </p:spTree>
    <p:extLst>
      <p:ext uri="{BB962C8B-B14F-4D97-AF65-F5344CB8AC3E}">
        <p14:creationId xmlns:p14="http://schemas.microsoft.com/office/powerpoint/2010/main" val="1346086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With </a:t>
            </a:r>
            <a:r>
              <a:rPr lang="en-US" dirty="0">
                <a:solidFill>
                  <a:schemeClr val="bg1"/>
                </a:solidFill>
              </a:rPr>
              <a:t>regard to the clinical utility, the reviewers concluded that a positive test result </a:t>
            </a:r>
            <a:r>
              <a:rPr lang="en-US" b="1" dirty="0">
                <a:solidFill>
                  <a:srgbClr val="FFC000"/>
                </a:solidFill>
              </a:rPr>
              <a:t>was not </a:t>
            </a:r>
            <a:r>
              <a:rPr lang="en-US" dirty="0">
                <a:solidFill>
                  <a:srgbClr val="FFC000"/>
                </a:solidFill>
              </a:rPr>
              <a:t>associated with improved outcomes</a:t>
            </a:r>
            <a:r>
              <a:rPr lang="en-US" dirty="0">
                <a:solidFill>
                  <a:schemeClr val="bg1"/>
                </a:solidFill>
              </a:rPr>
              <a:t> for the couples based on the lack of an effect of treatments on pregnancy outcome </a:t>
            </a:r>
            <a:endParaRPr lang="en-US" dirty="0" smtClean="0">
              <a:solidFill>
                <a:schemeClr val="bg1"/>
              </a:solidFill>
            </a:endParaRPr>
          </a:p>
          <a:p>
            <a:r>
              <a:rPr lang="en-US" dirty="0">
                <a:solidFill>
                  <a:schemeClr val="bg1"/>
                </a:solidFill>
              </a:rPr>
              <a:t>In addition, there were </a:t>
            </a:r>
            <a:r>
              <a:rPr lang="en-US" dirty="0">
                <a:solidFill>
                  <a:srgbClr val="FFC000"/>
                </a:solidFill>
              </a:rPr>
              <a:t>several harms </a:t>
            </a:r>
            <a:r>
              <a:rPr lang="en-US" dirty="0">
                <a:solidFill>
                  <a:schemeClr val="bg1"/>
                </a:solidFill>
              </a:rPr>
              <a:t>in testing, including anticoagulant-related maternal risks, costs, and unneeded treatment after a false-positive </a:t>
            </a:r>
            <a:r>
              <a:rPr lang="en-US" dirty="0" smtClean="0">
                <a:solidFill>
                  <a:schemeClr val="bg1"/>
                </a:solidFill>
              </a:rPr>
              <a:t>results</a:t>
            </a: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2750678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ACQUIRED THROMBOPHILIA </a:t>
            </a:r>
            <a:br>
              <a:rPr lang="en-US" dirty="0">
                <a:solidFill>
                  <a:srgbClr val="FFFF00"/>
                </a:solidFill>
              </a:rPr>
            </a:br>
            <a:endParaRPr lang="en-US" dirty="0">
              <a:solidFill>
                <a:srgbClr val="FFFF00"/>
              </a:solidFill>
            </a:endParaRPr>
          </a:p>
        </p:txBody>
      </p:sp>
      <p:sp>
        <p:nvSpPr>
          <p:cNvPr id="3" name="Content Placeholder 2"/>
          <p:cNvSpPr>
            <a:spLocks noGrp="1"/>
          </p:cNvSpPr>
          <p:nvPr>
            <p:ph idx="1"/>
          </p:nvPr>
        </p:nvSpPr>
        <p:spPr/>
        <p:txBody>
          <a:bodyPr/>
          <a:lstStyle/>
          <a:p>
            <a:r>
              <a:rPr lang="en-US" dirty="0">
                <a:solidFill>
                  <a:schemeClr val="bg1"/>
                </a:solidFill>
              </a:rPr>
              <a:t>Testing for </a:t>
            </a:r>
            <a:r>
              <a:rPr lang="en-US" dirty="0" err="1">
                <a:solidFill>
                  <a:schemeClr val="bg1"/>
                </a:solidFill>
              </a:rPr>
              <a:t>aPL</a:t>
            </a:r>
            <a:r>
              <a:rPr lang="en-US" dirty="0">
                <a:solidFill>
                  <a:schemeClr val="bg1"/>
                </a:solidFill>
              </a:rPr>
              <a:t> antibodies can provide a possible cause of the PL, and treatment in the next pregnancy can prevent </a:t>
            </a:r>
            <a:r>
              <a:rPr lang="en-US" dirty="0" err="1">
                <a:solidFill>
                  <a:schemeClr val="bg1"/>
                </a:solidFill>
              </a:rPr>
              <a:t>antiphospholipid</a:t>
            </a:r>
            <a:r>
              <a:rPr lang="en-US" dirty="0">
                <a:solidFill>
                  <a:schemeClr val="bg1"/>
                </a:solidFill>
              </a:rPr>
              <a:t> syndrome (APS)-associated pregnancy complications. </a:t>
            </a:r>
          </a:p>
          <a:p>
            <a:r>
              <a:rPr lang="en-US" dirty="0">
                <a:solidFill>
                  <a:schemeClr val="bg1"/>
                </a:solidFill>
              </a:rPr>
              <a:t>Based on a study showing </a:t>
            </a:r>
            <a:r>
              <a:rPr lang="en-US" dirty="0">
                <a:solidFill>
                  <a:srgbClr val="FFC000"/>
                </a:solidFill>
              </a:rPr>
              <a:t>treatment can improve LBR in women with RPL </a:t>
            </a:r>
            <a:r>
              <a:rPr lang="en-US" dirty="0">
                <a:solidFill>
                  <a:schemeClr val="bg1"/>
                </a:solidFill>
              </a:rPr>
              <a:t>and aβ2GPI, screening can be </a:t>
            </a:r>
            <a:r>
              <a:rPr lang="en-US" dirty="0" smtClean="0">
                <a:solidFill>
                  <a:schemeClr val="bg1"/>
                </a:solidFill>
              </a:rPr>
              <a:t>considere</a:t>
            </a:r>
            <a:r>
              <a:rPr lang="en-US" dirty="0">
                <a:solidFill>
                  <a:schemeClr val="bg1"/>
                </a:solidFill>
              </a:rPr>
              <a:t>d</a:t>
            </a:r>
          </a:p>
          <a:p>
            <a:endParaRPr lang="en-US" dirty="0">
              <a:solidFill>
                <a:schemeClr val="bg1"/>
              </a:solidFill>
            </a:endParaRPr>
          </a:p>
        </p:txBody>
      </p:sp>
    </p:spTree>
    <p:extLst>
      <p:ext uri="{BB962C8B-B14F-4D97-AF65-F5344CB8AC3E}">
        <p14:creationId xmlns:p14="http://schemas.microsoft.com/office/powerpoint/2010/main" val="2179663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09033"/>
            <a:ext cx="9023684"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80" y="2214058"/>
            <a:ext cx="8723394" cy="4459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a:spLocks/>
          </p:cNvSpPr>
          <p:nvPr/>
        </p:nvSpPr>
        <p:spPr>
          <a:xfrm>
            <a:off x="8061142" y="374948"/>
            <a:ext cx="806632" cy="461665"/>
          </a:xfrm>
          <a:prstGeom prst="rect">
            <a:avLst/>
          </a:prstGeom>
          <a:solidFill>
            <a:srgbClr val="FFFF00"/>
          </a:solidFill>
        </p:spPr>
        <p:txBody>
          <a:bodyPr wrap="non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dirty="0" smtClean="0">
                <a:solidFill>
                  <a:srgbClr val="FF0000"/>
                </a:solidFill>
              </a:rPr>
              <a:t>2017</a:t>
            </a:r>
            <a:endParaRPr lang="en-GB" sz="2400" dirty="0">
              <a:solidFill>
                <a:srgbClr val="FF0000"/>
              </a:solidFill>
            </a:endParaRPr>
          </a:p>
        </p:txBody>
      </p:sp>
      <p:sp>
        <p:nvSpPr>
          <p:cNvPr id="3" name="TextBox 2"/>
          <p:cNvSpPr txBox="1"/>
          <p:nvPr/>
        </p:nvSpPr>
        <p:spPr>
          <a:xfrm>
            <a:off x="144380" y="2214058"/>
            <a:ext cx="5605637" cy="646331"/>
          </a:xfrm>
          <a:prstGeom prst="rect">
            <a:avLst/>
          </a:prstGeom>
          <a:solidFill>
            <a:srgbClr val="FF0000"/>
          </a:solidFill>
        </p:spPr>
        <p:txBody>
          <a:bodyPr wrap="none" rtlCol="0">
            <a:spAutoFit/>
          </a:bodyPr>
          <a:lstStyle/>
          <a:p>
            <a:r>
              <a:rPr lang="en-US" dirty="0">
                <a:solidFill>
                  <a:schemeClr val="bg1"/>
                </a:solidFill>
              </a:rPr>
              <a:t>The prevalence of RPL defined as three or</a:t>
            </a:r>
          </a:p>
          <a:p>
            <a:r>
              <a:rPr lang="en-US" dirty="0">
                <a:solidFill>
                  <a:schemeClr val="bg1"/>
                </a:solidFill>
              </a:rPr>
              <a:t>more consecutive miscarriages before gestation week 22, </a:t>
            </a:r>
            <a:endParaRPr lang="tr-TR" dirty="0">
              <a:solidFill>
                <a:schemeClr val="bg1"/>
              </a:solidFill>
            </a:endParaRPr>
          </a:p>
        </p:txBody>
      </p:sp>
    </p:spTree>
    <p:extLst>
      <p:ext uri="{BB962C8B-B14F-4D97-AF65-F5344CB8AC3E}">
        <p14:creationId xmlns:p14="http://schemas.microsoft.com/office/powerpoint/2010/main" val="3743408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Thrombophilia Screening</a:t>
            </a:r>
            <a:endParaRPr lang="en-US" dirty="0">
              <a:solidFill>
                <a:srgbClr val="FFFF00"/>
              </a:solidFill>
            </a:endParaRPr>
          </a:p>
        </p:txBody>
      </p:sp>
      <p:sp>
        <p:nvSpPr>
          <p:cNvPr id="3" name="Content Placeholder 2"/>
          <p:cNvSpPr>
            <a:spLocks noGrp="1"/>
          </p:cNvSpPr>
          <p:nvPr>
            <p:ph idx="1"/>
          </p:nvPr>
        </p:nvSpPr>
        <p:spPr/>
        <p:txBody>
          <a:bodyPr>
            <a:normAutofit fontScale="25000" lnSpcReduction="20000"/>
          </a:bodyPr>
          <a:lstStyle/>
          <a:p>
            <a:r>
              <a:rPr lang="en-US" sz="9600" dirty="0">
                <a:solidFill>
                  <a:schemeClr val="bg1"/>
                </a:solidFill>
              </a:rPr>
              <a:t>For women with RPL, </a:t>
            </a:r>
            <a:r>
              <a:rPr lang="en-US" sz="9600" dirty="0" smtClean="0">
                <a:solidFill>
                  <a:schemeClr val="bg1"/>
                </a:solidFill>
              </a:rPr>
              <a:t>it is  suggested </a:t>
            </a:r>
            <a:r>
              <a:rPr lang="en-US" sz="9600" b="1" dirty="0">
                <a:solidFill>
                  <a:srgbClr val="FFC000"/>
                </a:solidFill>
              </a:rPr>
              <a:t>not to </a:t>
            </a:r>
            <a:r>
              <a:rPr lang="en-US" sz="9600" dirty="0">
                <a:solidFill>
                  <a:schemeClr val="bg1"/>
                </a:solidFill>
              </a:rPr>
              <a:t>screen for </a:t>
            </a:r>
            <a:r>
              <a:rPr lang="en-US" sz="9600" b="1" dirty="0" smtClean="0">
                <a:solidFill>
                  <a:schemeClr val="bg1"/>
                </a:solidFill>
              </a:rPr>
              <a:t>hereditary thrombophilia </a:t>
            </a:r>
            <a:r>
              <a:rPr lang="en-US" sz="9600" dirty="0" smtClean="0">
                <a:solidFill>
                  <a:schemeClr val="bg1"/>
                </a:solidFill>
              </a:rPr>
              <a:t>except for women with </a:t>
            </a:r>
            <a:r>
              <a:rPr lang="en-US" sz="9600" dirty="0">
                <a:solidFill>
                  <a:schemeClr val="bg1"/>
                </a:solidFill>
              </a:rPr>
              <a:t>additional risk factors for </a:t>
            </a:r>
            <a:r>
              <a:rPr lang="en-US" sz="9600" dirty="0" smtClean="0">
                <a:solidFill>
                  <a:schemeClr val="bg1"/>
                </a:solidFill>
              </a:rPr>
              <a:t>thrombophilia</a:t>
            </a:r>
          </a:p>
          <a:p>
            <a:r>
              <a:rPr lang="en-US" sz="9600" dirty="0" smtClean="0">
                <a:solidFill>
                  <a:schemeClr val="bg1"/>
                </a:solidFill>
              </a:rPr>
              <a:t>For women with RPL, it </a:t>
            </a:r>
            <a:r>
              <a:rPr lang="en-US" sz="9600" dirty="0" smtClean="0">
                <a:solidFill>
                  <a:srgbClr val="FFC000"/>
                </a:solidFill>
              </a:rPr>
              <a:t>is  </a:t>
            </a:r>
            <a:r>
              <a:rPr lang="en-US" sz="9600" b="1" dirty="0" smtClean="0">
                <a:solidFill>
                  <a:srgbClr val="FFC000"/>
                </a:solidFill>
              </a:rPr>
              <a:t>recommended</a:t>
            </a:r>
            <a:r>
              <a:rPr lang="en-US" sz="9600" dirty="0" smtClean="0">
                <a:solidFill>
                  <a:srgbClr val="FFC000"/>
                </a:solidFill>
              </a:rPr>
              <a:t> </a:t>
            </a:r>
            <a:r>
              <a:rPr lang="en-US" sz="9600" dirty="0" smtClean="0">
                <a:solidFill>
                  <a:schemeClr val="bg1"/>
                </a:solidFill>
              </a:rPr>
              <a:t>to screen for </a:t>
            </a:r>
            <a:r>
              <a:rPr lang="en-US" sz="9600" b="1" dirty="0" err="1" smtClean="0">
                <a:solidFill>
                  <a:schemeClr val="bg1"/>
                </a:solidFill>
              </a:rPr>
              <a:t>antiphospholipid</a:t>
            </a:r>
            <a:r>
              <a:rPr lang="en-US" sz="9600" b="1" dirty="0" smtClean="0">
                <a:solidFill>
                  <a:schemeClr val="bg1"/>
                </a:solidFill>
              </a:rPr>
              <a:t> antibodies </a:t>
            </a:r>
            <a:r>
              <a:rPr lang="en-US" sz="9600" dirty="0" smtClean="0">
                <a:solidFill>
                  <a:schemeClr val="bg1"/>
                </a:solidFill>
              </a:rPr>
              <a:t>(Lupus Anticoagulant [LA], and </a:t>
            </a:r>
            <a:r>
              <a:rPr lang="en-US" sz="9600" dirty="0" err="1" smtClean="0">
                <a:solidFill>
                  <a:schemeClr val="bg1"/>
                </a:solidFill>
              </a:rPr>
              <a:t>Anticardiolipin</a:t>
            </a:r>
            <a:r>
              <a:rPr lang="en-US" sz="9600" dirty="0" smtClean="0">
                <a:solidFill>
                  <a:schemeClr val="bg1"/>
                </a:solidFill>
              </a:rPr>
              <a:t> antibodies [ACA </a:t>
            </a:r>
            <a:r>
              <a:rPr lang="en-US" sz="9600" dirty="0" err="1" smtClean="0">
                <a:solidFill>
                  <a:schemeClr val="bg1"/>
                </a:solidFill>
              </a:rPr>
              <a:t>IgG</a:t>
            </a:r>
            <a:r>
              <a:rPr lang="en-US" sz="9600" dirty="0" smtClean="0">
                <a:solidFill>
                  <a:schemeClr val="bg1"/>
                </a:solidFill>
              </a:rPr>
              <a:t> and </a:t>
            </a:r>
            <a:r>
              <a:rPr lang="en-US" sz="9600" dirty="0" err="1" smtClean="0">
                <a:solidFill>
                  <a:schemeClr val="bg1"/>
                </a:solidFill>
              </a:rPr>
              <a:t>IgM</a:t>
            </a:r>
            <a:r>
              <a:rPr lang="en-US" sz="9600" dirty="0" smtClean="0">
                <a:solidFill>
                  <a:schemeClr val="bg1"/>
                </a:solidFill>
              </a:rPr>
              <a:t>]), after two pregnancy losses.</a:t>
            </a:r>
          </a:p>
          <a:p>
            <a:r>
              <a:rPr lang="en-US" sz="9600" dirty="0" smtClean="0">
                <a:solidFill>
                  <a:schemeClr val="bg1"/>
                </a:solidFill>
              </a:rPr>
              <a:t>For </a:t>
            </a:r>
            <a:r>
              <a:rPr lang="en-US" sz="9600" dirty="0">
                <a:solidFill>
                  <a:schemeClr val="bg1"/>
                </a:solidFill>
              </a:rPr>
              <a:t>women </a:t>
            </a:r>
            <a:r>
              <a:rPr lang="en-US" sz="9600" dirty="0" smtClean="0">
                <a:solidFill>
                  <a:schemeClr val="bg1"/>
                </a:solidFill>
              </a:rPr>
              <a:t>with </a:t>
            </a:r>
            <a:r>
              <a:rPr lang="en-US" sz="9600" dirty="0">
                <a:solidFill>
                  <a:schemeClr val="bg1"/>
                </a:solidFill>
              </a:rPr>
              <a:t>RPL, screening </a:t>
            </a:r>
            <a:r>
              <a:rPr lang="en-US" sz="9600" dirty="0" smtClean="0">
                <a:solidFill>
                  <a:schemeClr val="bg1"/>
                </a:solidFill>
              </a:rPr>
              <a:t>for </a:t>
            </a:r>
            <a:r>
              <a:rPr lang="en-US" sz="9600" b="1" dirty="0" smtClean="0">
                <a:solidFill>
                  <a:schemeClr val="bg1"/>
                </a:solidFill>
              </a:rPr>
              <a:t>β2 glycoprotein I</a:t>
            </a:r>
            <a:br>
              <a:rPr lang="en-US" sz="9600" b="1" dirty="0" smtClean="0">
                <a:solidFill>
                  <a:schemeClr val="bg1"/>
                </a:solidFill>
              </a:rPr>
            </a:br>
            <a:r>
              <a:rPr lang="en-US" sz="9600" b="1" dirty="0" smtClean="0">
                <a:solidFill>
                  <a:schemeClr val="bg1"/>
                </a:solidFill>
              </a:rPr>
              <a:t>antibodies (aβ2GPI</a:t>
            </a:r>
            <a:r>
              <a:rPr lang="en-US" sz="9600" dirty="0" smtClean="0">
                <a:solidFill>
                  <a:schemeClr val="bg1"/>
                </a:solidFill>
              </a:rPr>
              <a:t>) </a:t>
            </a:r>
            <a:r>
              <a:rPr lang="en-US" sz="9600" b="1" dirty="0">
                <a:solidFill>
                  <a:schemeClr val="bg1"/>
                </a:solidFill>
              </a:rPr>
              <a:t>can be considered</a:t>
            </a:r>
            <a:r>
              <a:rPr lang="en-US" sz="9600" dirty="0">
                <a:solidFill>
                  <a:schemeClr val="bg1"/>
                </a:solidFill>
              </a:rPr>
              <a:t> after two pregnancy GPP </a:t>
            </a:r>
            <a:r>
              <a:rPr lang="en-US" sz="9600" dirty="0" smtClean="0">
                <a:solidFill>
                  <a:schemeClr val="bg1"/>
                </a:solidFill>
              </a:rPr>
              <a:t>losses</a:t>
            </a:r>
          </a:p>
          <a:p>
            <a:r>
              <a:rPr lang="en-US" sz="9600" dirty="0" smtClean="0">
                <a:solidFill>
                  <a:schemeClr val="bg1"/>
                </a:solidFill>
              </a:rPr>
              <a:t>Measurement of </a:t>
            </a:r>
            <a:r>
              <a:rPr lang="en-US" sz="9600" b="1" dirty="0" err="1" smtClean="0">
                <a:solidFill>
                  <a:srgbClr val="FFC000"/>
                </a:solidFill>
              </a:rPr>
              <a:t>homocysteine</a:t>
            </a:r>
            <a:r>
              <a:rPr lang="en-US" sz="9600" dirty="0" smtClean="0">
                <a:solidFill>
                  <a:srgbClr val="FFC000"/>
                </a:solidFill>
              </a:rPr>
              <a:t> plasma levels </a:t>
            </a:r>
            <a:r>
              <a:rPr lang="en-US" sz="9600" b="1" dirty="0" smtClean="0">
                <a:solidFill>
                  <a:srgbClr val="FFC000"/>
                </a:solidFill>
              </a:rPr>
              <a:t>is not </a:t>
            </a:r>
            <a:r>
              <a:rPr lang="en-US" sz="9600" dirty="0" smtClean="0">
                <a:solidFill>
                  <a:schemeClr val="bg1"/>
                </a:solidFill>
              </a:rPr>
              <a:t>routinely recommended in women with RPL. </a:t>
            </a:r>
          </a:p>
          <a:p>
            <a:endParaRPr lang="en-US" sz="4500" dirty="0" smtClean="0">
              <a:solidFill>
                <a:schemeClr val="bg1"/>
              </a:solidFill>
            </a:endParaRPr>
          </a:p>
          <a:p>
            <a:endParaRPr lang="en-US" sz="4500" dirty="0" smtClean="0">
              <a:solidFill>
                <a:schemeClr val="bg1"/>
              </a:solidFill>
            </a:endParaRPr>
          </a:p>
          <a:p>
            <a:pPr marL="0" indent="0">
              <a:buNone/>
            </a:pPr>
            <a:endParaRPr lang="en-US" dirty="0" smtClean="0">
              <a:solidFill>
                <a:schemeClr val="bg1"/>
              </a:solidFill>
            </a:endParaRPr>
          </a:p>
          <a:p>
            <a:pPr marL="0" indent="0">
              <a:buNone/>
            </a:pPr>
            <a:endParaRPr lang="en-US" dirty="0" smtClean="0">
              <a:solidFill>
                <a:schemeClr val="bg1"/>
              </a:solidFill>
            </a:endParaRPr>
          </a:p>
          <a:p>
            <a:pPr marL="0" indent="0">
              <a:buNone/>
            </a:pPr>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428172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0"/>
            <a:ext cx="776287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284" y="2586789"/>
            <a:ext cx="8831179" cy="413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a:spLocks/>
          </p:cNvSpPr>
          <p:nvPr/>
        </p:nvSpPr>
        <p:spPr>
          <a:xfrm>
            <a:off x="7657826" y="39759"/>
            <a:ext cx="806632" cy="461665"/>
          </a:xfrm>
          <a:prstGeom prst="rect">
            <a:avLst/>
          </a:prstGeom>
          <a:solidFill>
            <a:srgbClr val="FFFF00"/>
          </a:solidFill>
        </p:spPr>
        <p:txBody>
          <a:bodyPr wrap="non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dirty="0" smtClean="0">
                <a:solidFill>
                  <a:srgbClr val="FF0000"/>
                </a:solidFill>
              </a:rPr>
              <a:t>2016</a:t>
            </a:r>
            <a:endParaRPr lang="en-GB" sz="2400" dirty="0">
              <a:solidFill>
                <a:srgbClr val="FF0000"/>
              </a:solidFill>
            </a:endParaRPr>
          </a:p>
        </p:txBody>
      </p:sp>
    </p:spTree>
    <p:extLst>
      <p:ext uri="{BB962C8B-B14F-4D97-AF65-F5344CB8AC3E}">
        <p14:creationId xmlns:p14="http://schemas.microsoft.com/office/powerpoint/2010/main" val="2941003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09" y="-322551"/>
            <a:ext cx="9372600" cy="2743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14839" y="2124217"/>
            <a:ext cx="462337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4692" y="4923650"/>
            <a:ext cx="8385464" cy="646331"/>
          </a:xfrm>
          <a:prstGeom prst="rect">
            <a:avLst/>
          </a:prstGeom>
          <a:solidFill>
            <a:srgbClr val="FF0000"/>
          </a:solidFill>
        </p:spPr>
        <p:txBody>
          <a:bodyPr wrap="square" rtlCol="0">
            <a:spAutoFit/>
          </a:bodyPr>
          <a:lstStyle/>
          <a:p>
            <a:r>
              <a:rPr lang="en-US" dirty="0">
                <a:solidFill>
                  <a:schemeClr val="bg1"/>
                </a:solidFill>
              </a:rPr>
              <a:t>A significant association was found between G20210A and RPL, with a combined odds ratio (OR) of </a:t>
            </a:r>
            <a:r>
              <a:rPr lang="en-US" dirty="0" smtClean="0">
                <a:solidFill>
                  <a:schemeClr val="bg1"/>
                </a:solidFill>
              </a:rPr>
              <a:t>1.81</a:t>
            </a:r>
            <a:r>
              <a:rPr lang="tr-TR" dirty="0" smtClean="0">
                <a:solidFill>
                  <a:schemeClr val="bg1"/>
                </a:solidFill>
              </a:rPr>
              <a:t> (95</a:t>
            </a:r>
            <a:r>
              <a:rPr lang="tr-TR" dirty="0">
                <a:solidFill>
                  <a:schemeClr val="bg1"/>
                </a:solidFill>
              </a:rPr>
              <a:t>% confidence interval [CI]: 1.26-2.60).</a:t>
            </a:r>
          </a:p>
        </p:txBody>
      </p:sp>
      <p:sp>
        <p:nvSpPr>
          <p:cNvPr id="6" name="Metin kutusu 4"/>
          <p:cNvSpPr txBox="1">
            <a:spLocks/>
          </p:cNvSpPr>
          <p:nvPr/>
        </p:nvSpPr>
        <p:spPr>
          <a:xfrm>
            <a:off x="7657826" y="39759"/>
            <a:ext cx="806632" cy="461665"/>
          </a:xfrm>
          <a:prstGeom prst="rect">
            <a:avLst/>
          </a:prstGeom>
          <a:solidFill>
            <a:srgbClr val="FFFF00"/>
          </a:solidFill>
        </p:spPr>
        <p:txBody>
          <a:bodyPr wrap="non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dirty="0" smtClean="0">
                <a:solidFill>
                  <a:srgbClr val="FF0000"/>
                </a:solidFill>
              </a:rPr>
              <a:t>2015</a:t>
            </a:r>
            <a:endParaRPr lang="en-GB" sz="2400" dirty="0">
              <a:solidFill>
                <a:srgbClr val="FF0000"/>
              </a:solidFill>
            </a:endParaRPr>
          </a:p>
        </p:txBody>
      </p:sp>
    </p:spTree>
    <p:extLst>
      <p:ext uri="{BB962C8B-B14F-4D97-AF65-F5344CB8AC3E}">
        <p14:creationId xmlns:p14="http://schemas.microsoft.com/office/powerpoint/2010/main" val="3255231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759"/>
            <a:ext cx="8999621" cy="1377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92504" y="1570664"/>
            <a:ext cx="8674769"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etin kutusu 4"/>
          <p:cNvSpPr txBox="1">
            <a:spLocks/>
          </p:cNvSpPr>
          <p:nvPr/>
        </p:nvSpPr>
        <p:spPr>
          <a:xfrm>
            <a:off x="7657826" y="39759"/>
            <a:ext cx="806632" cy="461665"/>
          </a:xfrm>
          <a:prstGeom prst="rect">
            <a:avLst/>
          </a:prstGeom>
          <a:solidFill>
            <a:srgbClr val="FFFF00"/>
          </a:solidFill>
        </p:spPr>
        <p:txBody>
          <a:bodyPr wrap="non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dirty="0" smtClean="0">
                <a:solidFill>
                  <a:srgbClr val="FF0000"/>
                </a:solidFill>
              </a:rPr>
              <a:t>2018</a:t>
            </a:r>
            <a:endParaRPr lang="en-GB" sz="2400" dirty="0">
              <a:solidFill>
                <a:srgbClr val="FF0000"/>
              </a:solidFill>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504" y="4695825"/>
            <a:ext cx="8674769"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03838" y="1730631"/>
            <a:ext cx="652743" cy="369332"/>
          </a:xfrm>
          <a:prstGeom prst="rect">
            <a:avLst/>
          </a:prstGeom>
          <a:noFill/>
        </p:spPr>
        <p:txBody>
          <a:bodyPr wrap="none" rtlCol="0">
            <a:spAutoFit/>
          </a:bodyPr>
          <a:lstStyle/>
          <a:p>
            <a:r>
              <a:rPr lang="tr-TR" dirty="0" smtClean="0">
                <a:solidFill>
                  <a:srgbClr val="FF0000"/>
                </a:solidFill>
              </a:rPr>
              <a:t>2013</a:t>
            </a:r>
            <a:endParaRPr lang="tr-TR" dirty="0">
              <a:solidFill>
                <a:srgbClr val="FF0000"/>
              </a:solidFill>
            </a:endParaRPr>
          </a:p>
        </p:txBody>
      </p:sp>
      <p:sp>
        <p:nvSpPr>
          <p:cNvPr id="9" name="TextBox 8"/>
          <p:cNvSpPr txBox="1"/>
          <p:nvPr/>
        </p:nvSpPr>
        <p:spPr>
          <a:xfrm>
            <a:off x="4761471" y="1730631"/>
            <a:ext cx="652743" cy="369332"/>
          </a:xfrm>
          <a:prstGeom prst="rect">
            <a:avLst/>
          </a:prstGeom>
          <a:noFill/>
        </p:spPr>
        <p:txBody>
          <a:bodyPr wrap="none" rtlCol="0">
            <a:spAutoFit/>
          </a:bodyPr>
          <a:lstStyle/>
          <a:p>
            <a:r>
              <a:rPr lang="tr-TR" dirty="0" smtClean="0">
                <a:solidFill>
                  <a:srgbClr val="FF0000"/>
                </a:solidFill>
              </a:rPr>
              <a:t>2012</a:t>
            </a:r>
            <a:endParaRPr lang="tr-TR" dirty="0">
              <a:solidFill>
                <a:srgbClr val="FF0000"/>
              </a:solidFill>
            </a:endParaRPr>
          </a:p>
        </p:txBody>
      </p:sp>
      <p:sp>
        <p:nvSpPr>
          <p:cNvPr id="10" name="TextBox 9"/>
          <p:cNvSpPr txBox="1"/>
          <p:nvPr/>
        </p:nvSpPr>
        <p:spPr>
          <a:xfrm>
            <a:off x="6742671" y="1730631"/>
            <a:ext cx="652743" cy="369332"/>
          </a:xfrm>
          <a:prstGeom prst="rect">
            <a:avLst/>
          </a:prstGeom>
          <a:noFill/>
        </p:spPr>
        <p:txBody>
          <a:bodyPr wrap="none" rtlCol="0">
            <a:spAutoFit/>
          </a:bodyPr>
          <a:lstStyle/>
          <a:p>
            <a:r>
              <a:rPr lang="tr-TR" dirty="0" smtClean="0">
                <a:solidFill>
                  <a:srgbClr val="FF0000"/>
                </a:solidFill>
              </a:rPr>
              <a:t>2011</a:t>
            </a:r>
            <a:endParaRPr lang="tr-TR" dirty="0">
              <a:solidFill>
                <a:srgbClr val="FF0000"/>
              </a:solidFill>
            </a:endParaRPr>
          </a:p>
        </p:txBody>
      </p:sp>
    </p:spTree>
    <p:extLst>
      <p:ext uri="{BB962C8B-B14F-4D97-AF65-F5344CB8AC3E}">
        <p14:creationId xmlns:p14="http://schemas.microsoft.com/office/powerpoint/2010/main" val="1606916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Immunological testing</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b="1" dirty="0">
                <a:solidFill>
                  <a:schemeClr val="bg1"/>
                </a:solidFill>
              </a:rPr>
              <a:t>Human Leukocyte Antigen (HLA) </a:t>
            </a:r>
            <a:r>
              <a:rPr lang="en-US" dirty="0">
                <a:solidFill>
                  <a:schemeClr val="bg1"/>
                </a:solidFill>
              </a:rPr>
              <a:t>determination in </a:t>
            </a:r>
            <a:r>
              <a:rPr lang="en-US" dirty="0" smtClean="0">
                <a:solidFill>
                  <a:schemeClr val="bg1"/>
                </a:solidFill>
              </a:rPr>
              <a:t>women with </a:t>
            </a:r>
            <a:r>
              <a:rPr lang="en-US" dirty="0">
                <a:solidFill>
                  <a:schemeClr val="bg1"/>
                </a:solidFill>
              </a:rPr>
              <a:t>RPL </a:t>
            </a:r>
            <a:r>
              <a:rPr lang="en-US" b="1" dirty="0">
                <a:solidFill>
                  <a:srgbClr val="FFC000"/>
                </a:solidFill>
              </a:rPr>
              <a:t>is not </a:t>
            </a:r>
            <a:r>
              <a:rPr lang="en-US" dirty="0">
                <a:solidFill>
                  <a:srgbClr val="FFC000"/>
                </a:solidFill>
              </a:rPr>
              <a:t>recommended </a:t>
            </a:r>
            <a:r>
              <a:rPr lang="en-US" dirty="0">
                <a:solidFill>
                  <a:schemeClr val="bg1"/>
                </a:solidFill>
              </a:rPr>
              <a:t>in clinical practice</a:t>
            </a:r>
            <a:r>
              <a:rPr lang="en-US" dirty="0" smtClean="0">
                <a:solidFill>
                  <a:schemeClr val="bg1"/>
                </a:solidFill>
              </a:rPr>
              <a:t>.</a:t>
            </a:r>
            <a:endParaRPr lang="tr-TR" dirty="0" smtClean="0">
              <a:solidFill>
                <a:schemeClr val="bg1"/>
              </a:solidFill>
            </a:endParaRPr>
          </a:p>
          <a:p>
            <a:r>
              <a:rPr lang="en-US" dirty="0">
                <a:solidFill>
                  <a:schemeClr val="bg1"/>
                </a:solidFill>
              </a:rPr>
              <a:t>Cytokine testing </a:t>
            </a:r>
            <a:r>
              <a:rPr lang="en-US" dirty="0">
                <a:solidFill>
                  <a:srgbClr val="FFC000"/>
                </a:solidFill>
              </a:rPr>
              <a:t>should not be</a:t>
            </a:r>
            <a:r>
              <a:rPr lang="en-US" dirty="0">
                <a:solidFill>
                  <a:schemeClr val="bg1"/>
                </a:solidFill>
              </a:rPr>
              <a:t> used in women with RPL in clinical practice </a:t>
            </a:r>
            <a:endParaRPr lang="tr-TR" dirty="0" smtClean="0">
              <a:solidFill>
                <a:schemeClr val="bg1"/>
              </a:solidFill>
            </a:endParaRPr>
          </a:p>
          <a:p>
            <a:r>
              <a:rPr lang="en-US" dirty="0">
                <a:solidFill>
                  <a:schemeClr val="bg1"/>
                </a:solidFill>
              </a:rPr>
              <a:t>There is </a:t>
            </a:r>
            <a:r>
              <a:rPr lang="en-US" b="1" dirty="0">
                <a:solidFill>
                  <a:srgbClr val="FFC000"/>
                </a:solidFill>
              </a:rPr>
              <a:t>insufficient evidence </a:t>
            </a:r>
            <a:r>
              <a:rPr lang="en-US" dirty="0">
                <a:solidFill>
                  <a:schemeClr val="bg1"/>
                </a:solidFill>
              </a:rPr>
              <a:t>to recommend </a:t>
            </a:r>
            <a:r>
              <a:rPr lang="en-US" b="1" dirty="0">
                <a:solidFill>
                  <a:srgbClr val="FFC000"/>
                </a:solidFill>
              </a:rPr>
              <a:t>Natural Killer (NK) cell </a:t>
            </a:r>
            <a:r>
              <a:rPr lang="en-US" dirty="0">
                <a:solidFill>
                  <a:schemeClr val="bg1"/>
                </a:solidFill>
              </a:rPr>
              <a:t>testing of either </a:t>
            </a:r>
            <a:r>
              <a:rPr lang="en-US" dirty="0">
                <a:solidFill>
                  <a:srgbClr val="FFC000"/>
                </a:solidFill>
              </a:rPr>
              <a:t>peripheral blood or endometrial tissue</a:t>
            </a:r>
            <a:r>
              <a:rPr lang="en-US" dirty="0">
                <a:solidFill>
                  <a:schemeClr val="bg1"/>
                </a:solidFill>
              </a:rPr>
              <a:t> in women with RPL </a:t>
            </a:r>
          </a:p>
          <a:p>
            <a:r>
              <a:rPr lang="en-US" dirty="0">
                <a:solidFill>
                  <a:schemeClr val="bg1"/>
                </a:solidFill>
              </a:rPr>
              <a:t>	</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857009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solidFill>
                  <a:schemeClr val="bg1"/>
                </a:solidFill>
              </a:rPr>
              <a:t>Antinuclear antibodies </a:t>
            </a:r>
            <a:r>
              <a:rPr lang="en-US" dirty="0">
                <a:solidFill>
                  <a:schemeClr val="bg1"/>
                </a:solidFill>
              </a:rPr>
              <a:t>(ANA) testing</a:t>
            </a:r>
            <a:r>
              <a:rPr lang="en-US" b="1" dirty="0">
                <a:solidFill>
                  <a:schemeClr val="bg1"/>
                </a:solidFill>
              </a:rPr>
              <a:t> </a:t>
            </a:r>
            <a:r>
              <a:rPr lang="en-US" b="1" dirty="0">
                <a:solidFill>
                  <a:srgbClr val="FFC000"/>
                </a:solidFill>
              </a:rPr>
              <a:t>could be </a:t>
            </a:r>
            <a:r>
              <a:rPr lang="en-US" dirty="0">
                <a:solidFill>
                  <a:srgbClr val="FFC000"/>
                </a:solidFill>
              </a:rPr>
              <a:t>considered </a:t>
            </a:r>
            <a:r>
              <a:rPr lang="en-US" dirty="0">
                <a:solidFill>
                  <a:schemeClr val="bg1"/>
                </a:solidFill>
              </a:rPr>
              <a:t>for explanatory purposes  </a:t>
            </a:r>
            <a:r>
              <a:rPr lang="en-US" dirty="0" smtClean="0">
                <a:solidFill>
                  <a:schemeClr val="bg1"/>
                </a:solidFill>
              </a:rPr>
              <a:t>    </a:t>
            </a:r>
            <a:endParaRPr lang="en-US" sz="2400" dirty="0">
              <a:solidFill>
                <a:schemeClr val="bg1"/>
              </a:solidFill>
            </a:endParaRPr>
          </a:p>
          <a:p>
            <a:r>
              <a:rPr lang="en-US" sz="2600" dirty="0" smtClean="0">
                <a:solidFill>
                  <a:schemeClr val="bg1"/>
                </a:solidFill>
              </a:rPr>
              <a:t>Majority of case-control studies document an association to RPL and there is some evidence that </a:t>
            </a:r>
            <a:r>
              <a:rPr lang="en-US" sz="2600" dirty="0" smtClean="0">
                <a:solidFill>
                  <a:srgbClr val="FFC000"/>
                </a:solidFill>
              </a:rPr>
              <a:t>ANA presence affects the prognosis negatively </a:t>
            </a:r>
            <a:endParaRPr lang="tr-TR" sz="2600" dirty="0" smtClean="0">
              <a:solidFill>
                <a:srgbClr val="FFC000"/>
              </a:solidFill>
            </a:endParaRPr>
          </a:p>
          <a:p>
            <a:r>
              <a:rPr lang="en-US" sz="2800" dirty="0" smtClean="0">
                <a:solidFill>
                  <a:schemeClr val="bg1"/>
                </a:solidFill>
              </a:rPr>
              <a:t>Whether </a:t>
            </a:r>
            <a:r>
              <a:rPr lang="en-US" sz="2800" dirty="0">
                <a:solidFill>
                  <a:schemeClr val="bg1"/>
                </a:solidFill>
              </a:rPr>
              <a:t>ANA positivity can identify a subset of women with RPL that responds beneficially to various forms of immunotherapy </a:t>
            </a:r>
            <a:r>
              <a:rPr lang="en-US" sz="2800" dirty="0">
                <a:solidFill>
                  <a:srgbClr val="FFC000"/>
                </a:solidFill>
              </a:rPr>
              <a:t>is unknown </a:t>
            </a:r>
            <a:r>
              <a:rPr lang="en-US" sz="2800" dirty="0">
                <a:solidFill>
                  <a:schemeClr val="bg1"/>
                </a:solidFill>
              </a:rPr>
              <a:t>and can only be shown in randomized controlled trials. </a:t>
            </a:r>
          </a:p>
          <a:p>
            <a:endParaRPr lang="en-US" sz="2800" dirty="0" smtClean="0">
              <a:solidFill>
                <a:schemeClr val="bg1"/>
              </a:solidFill>
            </a:endParaRPr>
          </a:p>
          <a:p>
            <a:endParaRPr lang="en-US" sz="2800" dirty="0">
              <a:solidFill>
                <a:schemeClr val="bg1"/>
              </a:solidFill>
            </a:endParaRPr>
          </a:p>
          <a:p>
            <a:endParaRPr lang="en-US" sz="2600" dirty="0" smtClean="0">
              <a:solidFill>
                <a:schemeClr val="bg1"/>
              </a:solidFill>
            </a:endParaRPr>
          </a:p>
          <a:p>
            <a:pPr marL="0" indent="0">
              <a:buNone/>
            </a:pPr>
            <a:endParaRPr lang="en-US" i="1" dirty="0" smtClean="0">
              <a:solidFill>
                <a:schemeClr val="bg1"/>
              </a:solidFill>
            </a:endParaRPr>
          </a:p>
          <a:p>
            <a:endParaRPr lang="en-US" dirty="0" smtClean="0">
              <a:solidFill>
                <a:schemeClr val="bg1"/>
              </a:solidFill>
            </a:endParaRPr>
          </a:p>
          <a:p>
            <a:pPr marL="0" indent="0">
              <a:buNone/>
            </a:pP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613462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Metabolic and </a:t>
            </a:r>
            <a:r>
              <a:rPr lang="en-US" dirty="0" err="1">
                <a:solidFill>
                  <a:srgbClr val="FFFF00"/>
                </a:solidFill>
              </a:rPr>
              <a:t>endocrinologic</a:t>
            </a:r>
            <a:r>
              <a:rPr lang="en-US" dirty="0">
                <a:solidFill>
                  <a:srgbClr val="FFFF00"/>
                </a:solidFill>
              </a:rPr>
              <a:t> factors </a:t>
            </a:r>
            <a:br>
              <a:rPr lang="en-US" dirty="0">
                <a:solidFill>
                  <a:srgbClr val="FFFF00"/>
                </a:solidFill>
              </a:rPr>
            </a:b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r>
              <a:rPr lang="en-US" b="1" dirty="0">
                <a:solidFill>
                  <a:srgbClr val="FFC000"/>
                </a:solidFill>
              </a:rPr>
              <a:t>Prolactin</a:t>
            </a:r>
            <a:r>
              <a:rPr lang="en-US" dirty="0">
                <a:solidFill>
                  <a:schemeClr val="bg1"/>
                </a:solidFill>
              </a:rPr>
              <a:t> testing </a:t>
            </a:r>
            <a:r>
              <a:rPr lang="en-US" b="1" dirty="0">
                <a:solidFill>
                  <a:srgbClr val="FFC000"/>
                </a:solidFill>
              </a:rPr>
              <a:t>is not </a:t>
            </a:r>
            <a:r>
              <a:rPr lang="en-US" dirty="0">
                <a:solidFill>
                  <a:schemeClr val="bg1"/>
                </a:solidFill>
              </a:rPr>
              <a:t>recommended in women with RPL in the absence of clinical symptoms of </a:t>
            </a:r>
            <a:r>
              <a:rPr lang="en-US" dirty="0" err="1">
                <a:solidFill>
                  <a:schemeClr val="bg1"/>
                </a:solidFill>
              </a:rPr>
              <a:t>hyperprolactinemia</a:t>
            </a:r>
            <a:r>
              <a:rPr lang="en-US" dirty="0">
                <a:solidFill>
                  <a:schemeClr val="bg1"/>
                </a:solidFill>
              </a:rPr>
              <a:t> (</a:t>
            </a:r>
            <a:r>
              <a:rPr lang="en-US" dirty="0" err="1">
                <a:solidFill>
                  <a:schemeClr val="bg1"/>
                </a:solidFill>
              </a:rPr>
              <a:t>oligo</a:t>
            </a:r>
            <a:r>
              <a:rPr lang="en-US" dirty="0">
                <a:solidFill>
                  <a:schemeClr val="bg1"/>
                </a:solidFill>
              </a:rPr>
              <a:t>/amenorrhea). </a:t>
            </a:r>
            <a:endParaRPr lang="en-US" dirty="0" smtClean="0">
              <a:solidFill>
                <a:schemeClr val="bg1"/>
              </a:solidFill>
            </a:endParaRPr>
          </a:p>
          <a:p>
            <a:r>
              <a:rPr lang="en-US" b="1" dirty="0" smtClean="0">
                <a:solidFill>
                  <a:srgbClr val="FFC000"/>
                </a:solidFill>
              </a:rPr>
              <a:t>Androgen</a:t>
            </a:r>
            <a:r>
              <a:rPr lang="en-US" dirty="0" smtClean="0">
                <a:solidFill>
                  <a:schemeClr val="bg1"/>
                </a:solidFill>
              </a:rPr>
              <a:t> testing </a:t>
            </a:r>
            <a:r>
              <a:rPr lang="en-US" b="1" dirty="0" smtClean="0">
                <a:solidFill>
                  <a:srgbClr val="FFC000"/>
                </a:solidFill>
              </a:rPr>
              <a:t>is not </a:t>
            </a:r>
            <a:r>
              <a:rPr lang="en-US" dirty="0" smtClean="0">
                <a:solidFill>
                  <a:schemeClr val="bg1"/>
                </a:solidFill>
              </a:rPr>
              <a:t>recommended in women with RPL. </a:t>
            </a:r>
          </a:p>
          <a:p>
            <a:r>
              <a:rPr lang="en-US" b="1" dirty="0">
                <a:solidFill>
                  <a:srgbClr val="FFC000"/>
                </a:solidFill>
              </a:rPr>
              <a:t>Luteal phase insufficiency </a:t>
            </a:r>
            <a:r>
              <a:rPr lang="en-US" dirty="0">
                <a:solidFill>
                  <a:schemeClr val="bg1"/>
                </a:solidFill>
              </a:rPr>
              <a:t>testing </a:t>
            </a:r>
            <a:r>
              <a:rPr lang="en-US" b="1" dirty="0">
                <a:solidFill>
                  <a:srgbClr val="FFC000"/>
                </a:solidFill>
              </a:rPr>
              <a:t>is not </a:t>
            </a:r>
            <a:r>
              <a:rPr lang="en-US" dirty="0">
                <a:solidFill>
                  <a:schemeClr val="bg1"/>
                </a:solidFill>
              </a:rPr>
              <a:t>recommended in women with RPL. </a:t>
            </a:r>
            <a:endParaRPr lang="en-US" dirty="0" smtClean="0">
              <a:solidFill>
                <a:schemeClr val="bg1"/>
              </a:solidFill>
            </a:endParaRPr>
          </a:p>
          <a:p>
            <a:r>
              <a:rPr lang="en-US" b="1" dirty="0">
                <a:solidFill>
                  <a:srgbClr val="FFC000"/>
                </a:solidFill>
              </a:rPr>
              <a:t>Luteinizing Hormone</a:t>
            </a:r>
            <a:r>
              <a:rPr lang="en-US" b="1" dirty="0">
                <a:solidFill>
                  <a:schemeClr val="bg1"/>
                </a:solidFill>
              </a:rPr>
              <a:t> </a:t>
            </a:r>
            <a:r>
              <a:rPr lang="en-US" dirty="0">
                <a:solidFill>
                  <a:schemeClr val="bg1"/>
                </a:solidFill>
              </a:rPr>
              <a:t>(LH) testing </a:t>
            </a:r>
            <a:r>
              <a:rPr lang="en-US" dirty="0">
                <a:solidFill>
                  <a:srgbClr val="FFC000"/>
                </a:solidFill>
              </a:rPr>
              <a:t>is not</a:t>
            </a:r>
            <a:r>
              <a:rPr lang="en-US" dirty="0">
                <a:solidFill>
                  <a:schemeClr val="bg1"/>
                </a:solidFill>
              </a:rPr>
              <a:t> routinely recommended in women with RPL </a:t>
            </a:r>
            <a:endParaRPr lang="tr-TR" dirty="0" smtClean="0">
              <a:solidFill>
                <a:schemeClr val="bg1"/>
              </a:solidFill>
            </a:endParaRPr>
          </a:p>
          <a:p>
            <a:r>
              <a:rPr lang="en-US" dirty="0">
                <a:solidFill>
                  <a:srgbClr val="FFC000"/>
                </a:solidFill>
              </a:rPr>
              <a:t>Ovarian reserve </a:t>
            </a:r>
            <a:r>
              <a:rPr lang="en-US" dirty="0">
                <a:solidFill>
                  <a:schemeClr val="bg1"/>
                </a:solidFill>
              </a:rPr>
              <a:t>testing </a:t>
            </a:r>
            <a:r>
              <a:rPr lang="en-US" dirty="0">
                <a:solidFill>
                  <a:srgbClr val="FFC000"/>
                </a:solidFill>
              </a:rPr>
              <a:t>is not </a:t>
            </a:r>
            <a:r>
              <a:rPr lang="en-US" dirty="0">
                <a:solidFill>
                  <a:schemeClr val="bg1"/>
                </a:solidFill>
              </a:rPr>
              <a:t>routinely recommended in women with RPL </a:t>
            </a:r>
            <a:r>
              <a:rPr lang="en-US" dirty="0"/>
              <a:t>	</a:t>
            </a:r>
          </a:p>
          <a:p>
            <a:r>
              <a:rPr lang="en-US" dirty="0" smtClean="0">
                <a:solidFill>
                  <a:schemeClr val="bg1"/>
                </a:solidFill>
              </a:rPr>
              <a:t>Measurement </a:t>
            </a:r>
            <a:r>
              <a:rPr lang="en-US" dirty="0">
                <a:solidFill>
                  <a:schemeClr val="bg1"/>
                </a:solidFill>
              </a:rPr>
              <a:t>of </a:t>
            </a:r>
            <a:r>
              <a:rPr lang="en-US" dirty="0">
                <a:solidFill>
                  <a:srgbClr val="FFC000"/>
                </a:solidFill>
              </a:rPr>
              <a:t>homocysteine </a:t>
            </a:r>
            <a:r>
              <a:rPr lang="en-US" dirty="0">
                <a:solidFill>
                  <a:schemeClr val="bg1"/>
                </a:solidFill>
              </a:rPr>
              <a:t>plasma levels </a:t>
            </a:r>
            <a:r>
              <a:rPr lang="en-US" dirty="0">
                <a:solidFill>
                  <a:srgbClr val="FFC000"/>
                </a:solidFill>
              </a:rPr>
              <a:t>is not </a:t>
            </a:r>
            <a:r>
              <a:rPr lang="en-US" dirty="0">
                <a:solidFill>
                  <a:schemeClr val="bg1"/>
                </a:solidFill>
              </a:rPr>
              <a:t>routinely recommended in women with RPL. </a:t>
            </a:r>
            <a:r>
              <a:rPr lang="en-US" dirty="0"/>
              <a:t>	</a:t>
            </a:r>
          </a:p>
          <a:p>
            <a:endParaRPr lang="tr-TR" dirty="0" smtClean="0">
              <a:solidFill>
                <a:schemeClr val="bg1"/>
              </a:solidFill>
            </a:endParaRPr>
          </a:p>
          <a:p>
            <a:endParaRPr lang="tr-TR"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509002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Vit</a:t>
            </a:r>
            <a:r>
              <a:rPr lang="en-US" dirty="0" smtClean="0">
                <a:solidFill>
                  <a:srgbClr val="FFFF00"/>
                </a:solidFill>
              </a:rPr>
              <a:t> D</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endParaRPr lang="en-US" dirty="0" smtClean="0">
              <a:solidFill>
                <a:schemeClr val="bg1"/>
              </a:solidFill>
            </a:endParaRPr>
          </a:p>
          <a:p>
            <a:r>
              <a:rPr lang="en-US" dirty="0">
                <a:solidFill>
                  <a:schemeClr val="bg1"/>
                </a:solidFill>
              </a:rPr>
              <a:t>Even though one study showed a significant prevalence of vitamin D deficiency in women with RPL, there are </a:t>
            </a:r>
            <a:r>
              <a:rPr lang="en-US" dirty="0">
                <a:solidFill>
                  <a:srgbClr val="FFC000"/>
                </a:solidFill>
              </a:rPr>
              <a:t>no indications </a:t>
            </a:r>
            <a:r>
              <a:rPr lang="en-US" dirty="0">
                <a:solidFill>
                  <a:schemeClr val="bg1"/>
                </a:solidFill>
              </a:rPr>
              <a:t>that vitamin D status is a contributing factor for </a:t>
            </a:r>
            <a:r>
              <a:rPr lang="en-US" dirty="0" smtClean="0">
                <a:solidFill>
                  <a:schemeClr val="bg1"/>
                </a:solidFill>
              </a:rPr>
              <a:t>RPL.</a:t>
            </a:r>
          </a:p>
          <a:p>
            <a:r>
              <a:rPr lang="en-US" dirty="0" smtClean="0">
                <a:solidFill>
                  <a:schemeClr val="bg1"/>
                </a:solidFill>
              </a:rPr>
              <a:t>there </a:t>
            </a:r>
            <a:r>
              <a:rPr lang="en-US" dirty="0">
                <a:solidFill>
                  <a:schemeClr val="bg1"/>
                </a:solidFill>
              </a:rPr>
              <a:t>is no report of an association between vitamin D status and miscarriage, and hence testing of vitamin D status </a:t>
            </a:r>
            <a:r>
              <a:rPr lang="en-US" b="1" dirty="0">
                <a:solidFill>
                  <a:srgbClr val="FFC000"/>
                </a:solidFill>
              </a:rPr>
              <a:t>is not </a:t>
            </a:r>
            <a:r>
              <a:rPr lang="en-US" dirty="0">
                <a:solidFill>
                  <a:srgbClr val="FFC000"/>
                </a:solidFill>
              </a:rPr>
              <a:t>recommended </a:t>
            </a:r>
            <a:r>
              <a:rPr lang="en-US" dirty="0">
                <a:solidFill>
                  <a:schemeClr val="bg1"/>
                </a:solidFill>
              </a:rPr>
              <a:t>for women with RPL </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975895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Endocrinologic</a:t>
            </a:r>
            <a:r>
              <a:rPr lang="en-US" dirty="0" smtClean="0">
                <a:solidFill>
                  <a:srgbClr val="FFFF00"/>
                </a:solidFill>
              </a:rPr>
              <a:t> Factors</a:t>
            </a:r>
            <a:endParaRPr lang="en-US" dirty="0">
              <a:solidFill>
                <a:srgbClr val="FFFF00"/>
              </a:solidFill>
            </a:endParaRPr>
          </a:p>
        </p:txBody>
      </p:sp>
      <p:sp>
        <p:nvSpPr>
          <p:cNvPr id="3" name="Content Placeholder 2"/>
          <p:cNvSpPr>
            <a:spLocks noGrp="1"/>
          </p:cNvSpPr>
          <p:nvPr>
            <p:ph idx="1"/>
          </p:nvPr>
        </p:nvSpPr>
        <p:spPr/>
        <p:txBody>
          <a:bodyPr>
            <a:normAutofit fontScale="92500"/>
          </a:bodyPr>
          <a:lstStyle/>
          <a:p>
            <a:r>
              <a:rPr lang="en-US" b="1" dirty="0">
                <a:solidFill>
                  <a:schemeClr val="bg1"/>
                </a:solidFill>
              </a:rPr>
              <a:t>Thyroid screening </a:t>
            </a:r>
            <a:r>
              <a:rPr lang="en-US" dirty="0">
                <a:solidFill>
                  <a:schemeClr val="bg1"/>
                </a:solidFill>
              </a:rPr>
              <a:t>(Thyroid stimulating hormone [TSH] and Thyroid peroxidase [TPO]-antibodies) </a:t>
            </a:r>
            <a:r>
              <a:rPr lang="en-US" b="1" dirty="0">
                <a:solidFill>
                  <a:srgbClr val="FFC000"/>
                </a:solidFill>
              </a:rPr>
              <a:t>is recommended</a:t>
            </a:r>
            <a:r>
              <a:rPr lang="en-US" b="1" dirty="0">
                <a:solidFill>
                  <a:schemeClr val="bg1"/>
                </a:solidFill>
              </a:rPr>
              <a:t> </a:t>
            </a:r>
            <a:r>
              <a:rPr lang="en-US" dirty="0">
                <a:solidFill>
                  <a:schemeClr val="bg1"/>
                </a:solidFill>
              </a:rPr>
              <a:t>in women with RPL. </a:t>
            </a:r>
            <a:endParaRPr lang="tr-TR" dirty="0" smtClean="0">
              <a:solidFill>
                <a:schemeClr val="bg1"/>
              </a:solidFill>
            </a:endParaRPr>
          </a:p>
          <a:p>
            <a:r>
              <a:rPr lang="en-US" dirty="0">
                <a:solidFill>
                  <a:schemeClr val="bg1"/>
                </a:solidFill>
              </a:rPr>
              <a:t>Abnormal TSH and TPO-antibody levels should be followed up by T4 testing in women with RPL. 	</a:t>
            </a:r>
          </a:p>
          <a:p>
            <a:endParaRPr lang="tr-TR" dirty="0" smtClean="0">
              <a:solidFill>
                <a:schemeClr val="bg1"/>
              </a:solidFill>
            </a:endParaRPr>
          </a:p>
          <a:p>
            <a:r>
              <a:rPr lang="en-US" dirty="0">
                <a:solidFill>
                  <a:srgbClr val="FFC000"/>
                </a:solidFill>
              </a:rPr>
              <a:t>No studies were found </a:t>
            </a:r>
            <a:r>
              <a:rPr lang="en-US" dirty="0">
                <a:solidFill>
                  <a:schemeClr val="bg1"/>
                </a:solidFill>
              </a:rPr>
              <a:t>that </a:t>
            </a:r>
            <a:r>
              <a:rPr lang="en-US" i="1" dirty="0">
                <a:solidFill>
                  <a:schemeClr val="bg1"/>
                </a:solidFill>
              </a:rPr>
              <a:t>described or searched </a:t>
            </a:r>
            <a:r>
              <a:rPr lang="en-US" dirty="0">
                <a:solidFill>
                  <a:schemeClr val="bg1"/>
                </a:solidFill>
              </a:rPr>
              <a:t>for an association between </a:t>
            </a:r>
            <a:r>
              <a:rPr lang="en-US" dirty="0">
                <a:solidFill>
                  <a:srgbClr val="FFC000"/>
                </a:solidFill>
              </a:rPr>
              <a:t>hyperthyroidism </a:t>
            </a:r>
            <a:r>
              <a:rPr lang="en-US" dirty="0">
                <a:solidFill>
                  <a:schemeClr val="bg1"/>
                </a:solidFill>
              </a:rPr>
              <a:t>and recurrent pregnancy loss (RPL). </a:t>
            </a: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044924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8-01-03 at 19.47.10.png"/>
          <p:cNvPicPr>
            <a:picLocks noGrp="1" noChangeAspect="1"/>
          </p:cNvPicPr>
          <p:nvPr>
            <p:ph idx="1"/>
          </p:nvPr>
        </p:nvPicPr>
        <p:blipFill>
          <a:blip r:embed="rId2">
            <a:extLst>
              <a:ext uri="{28A0092B-C50C-407E-A947-70E740481C1C}">
                <a14:useLocalDpi xmlns:a14="http://schemas.microsoft.com/office/drawing/2010/main" val="0"/>
              </a:ext>
            </a:extLst>
          </a:blip>
          <a:srcRect l="2034" r="2034"/>
          <a:stretch>
            <a:fillRect/>
          </a:stretch>
        </p:blipFill>
        <p:spPr>
          <a:xfrm>
            <a:off x="457200" y="274638"/>
            <a:ext cx="8390238" cy="6311513"/>
          </a:xfrm>
        </p:spPr>
      </p:pic>
    </p:spTree>
    <p:extLst>
      <p:ext uri="{BB962C8B-B14F-4D97-AF65-F5344CB8AC3E}">
        <p14:creationId xmlns:p14="http://schemas.microsoft.com/office/powerpoint/2010/main" val="222117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Definition of RPL</a:t>
            </a:r>
            <a:br>
              <a:rPr lang="en-US"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A diagnosis of Recurrent Pregnancy Loss (RPL) could be considered after the loss of </a:t>
            </a:r>
            <a:r>
              <a:rPr lang="en-US" dirty="0">
                <a:solidFill>
                  <a:srgbClr val="FFC000"/>
                </a:solidFill>
              </a:rPr>
              <a:t>two or more </a:t>
            </a:r>
            <a:r>
              <a:rPr lang="en-US" dirty="0">
                <a:solidFill>
                  <a:schemeClr val="bg1"/>
                </a:solidFill>
              </a:rPr>
              <a:t>pregnancies. </a:t>
            </a:r>
            <a:endParaRPr lang="en-US" dirty="0" smtClean="0">
              <a:solidFill>
                <a:schemeClr val="bg1"/>
              </a:solidFill>
            </a:endParaRPr>
          </a:p>
          <a:p>
            <a:r>
              <a:rPr lang="en-US" dirty="0">
                <a:solidFill>
                  <a:schemeClr val="bg1"/>
                </a:solidFill>
              </a:rPr>
              <a:t>A pregnancy in the definition is confirmed at least by </a:t>
            </a:r>
            <a:r>
              <a:rPr lang="en-US" dirty="0">
                <a:solidFill>
                  <a:srgbClr val="FFC000"/>
                </a:solidFill>
              </a:rPr>
              <a:t>either serum or urine b-</a:t>
            </a:r>
            <a:r>
              <a:rPr lang="en-US" dirty="0" err="1">
                <a:solidFill>
                  <a:srgbClr val="FFC000"/>
                </a:solidFill>
              </a:rPr>
              <a:t>hCG</a:t>
            </a:r>
            <a:r>
              <a:rPr lang="en-US" dirty="0">
                <a:solidFill>
                  <a:srgbClr val="FFC000"/>
                </a:solidFill>
              </a:rPr>
              <a:t>, </a:t>
            </a:r>
            <a:r>
              <a:rPr lang="en-US" dirty="0">
                <a:solidFill>
                  <a:schemeClr val="bg1"/>
                </a:solidFill>
              </a:rPr>
              <a:t>i.e. including non-visualized pregnancy losses (biochemical pregnancy losses and/or resolved and treated pregnancies of unknown location) </a:t>
            </a:r>
            <a:endParaRPr lang="en-US" dirty="0" smtClean="0">
              <a:solidFill>
                <a:schemeClr val="bg1"/>
              </a:solidFill>
            </a:endParaRPr>
          </a:p>
          <a:p>
            <a:r>
              <a:rPr lang="en-US" dirty="0" smtClean="0">
                <a:solidFill>
                  <a:schemeClr val="bg1"/>
                </a:solidFill>
              </a:rPr>
              <a:t>Ectopic and molar pregnancies </a:t>
            </a:r>
            <a:r>
              <a:rPr lang="en-US" dirty="0" smtClean="0">
                <a:solidFill>
                  <a:srgbClr val="FFC000"/>
                </a:solidFill>
              </a:rPr>
              <a:t>are not </a:t>
            </a:r>
            <a:r>
              <a:rPr lang="en-US" dirty="0" smtClean="0">
                <a:solidFill>
                  <a:schemeClr val="bg1"/>
                </a:solidFill>
              </a:rPr>
              <a:t>included</a:t>
            </a:r>
            <a:endParaRPr lang="tr-TR" dirty="0" smtClean="0">
              <a:solidFill>
                <a:schemeClr val="bg1"/>
              </a:solidFill>
            </a:endParaRPr>
          </a:p>
          <a:p>
            <a:r>
              <a:rPr lang="en-US" dirty="0">
                <a:solidFill>
                  <a:schemeClr val="bg1"/>
                </a:solidFill>
              </a:rPr>
              <a:t>Pregnancy losses both after </a:t>
            </a:r>
            <a:r>
              <a:rPr lang="en-US" dirty="0">
                <a:solidFill>
                  <a:srgbClr val="FFC000"/>
                </a:solidFill>
              </a:rPr>
              <a:t>spontaneous conception and after ART treatments </a:t>
            </a:r>
            <a:r>
              <a:rPr lang="en-US" dirty="0">
                <a:solidFill>
                  <a:schemeClr val="bg1"/>
                </a:solidFill>
              </a:rPr>
              <a:t>should be included in the definition </a:t>
            </a:r>
            <a:endParaRPr lang="en-US" dirty="0" smtClean="0">
              <a:solidFill>
                <a:schemeClr val="bg1"/>
              </a:solidFill>
            </a:endParaRPr>
          </a:p>
          <a:p>
            <a:r>
              <a:rPr lang="en-US" dirty="0">
                <a:solidFill>
                  <a:schemeClr val="bg1"/>
                </a:solidFill>
              </a:rPr>
              <a:t>Primary RPL is described as RPL without a previous ongoing pregnancy (viable pregnancy) beyond 24 weeks’ gestation, while secondary RPL is defined as an episode of RPL after one or more previous pregnancies progressing beyond 24 weeks’ gestation</a:t>
            </a:r>
            <a:r>
              <a:rPr lang="en-US" dirty="0"/>
              <a:t>. </a:t>
            </a:r>
            <a:endParaRPr lang="tr-TR" dirty="0" smtClean="0"/>
          </a:p>
          <a:p>
            <a:r>
              <a:rPr lang="en-US" dirty="0">
                <a:solidFill>
                  <a:schemeClr val="bg1"/>
                </a:solidFill>
              </a:rPr>
              <a:t>Recurrent </a:t>
            </a:r>
            <a:r>
              <a:rPr lang="en-US" dirty="0">
                <a:solidFill>
                  <a:srgbClr val="FFC000"/>
                </a:solidFill>
              </a:rPr>
              <a:t>“Early” </a:t>
            </a:r>
            <a:r>
              <a:rPr lang="en-US" dirty="0">
                <a:solidFill>
                  <a:schemeClr val="bg1"/>
                </a:solidFill>
              </a:rPr>
              <a:t>Pregnancy Loss (REPL) is the loss of two or more pregnancies before 10 weeks of gestational age </a:t>
            </a:r>
            <a:endParaRPr lang="tr-TR" dirty="0" smtClean="0">
              <a:solidFill>
                <a:schemeClr val="bg1"/>
              </a:solidFill>
            </a:endParaRPr>
          </a:p>
          <a:p>
            <a:r>
              <a:rPr lang="en-US" dirty="0" smtClean="0">
                <a:solidFill>
                  <a:schemeClr val="bg1"/>
                </a:solidFill>
              </a:rPr>
              <a:t>Prevalence of RPL is between </a:t>
            </a:r>
            <a:r>
              <a:rPr lang="en-US" dirty="0" smtClean="0">
                <a:solidFill>
                  <a:srgbClr val="FFC000"/>
                </a:solidFill>
              </a:rPr>
              <a:t>0.8-1.4%</a:t>
            </a:r>
            <a:r>
              <a:rPr lang="tr-TR" dirty="0" smtClean="0">
                <a:solidFill>
                  <a:schemeClr val="bg1"/>
                </a:solidFill>
              </a:rPr>
              <a:t> </a:t>
            </a:r>
            <a:r>
              <a:rPr lang="en-US" dirty="0">
                <a:solidFill>
                  <a:schemeClr val="bg1"/>
                </a:solidFill>
              </a:rPr>
              <a:t>if only clinical miscarriages (confirmed by ultrasound and/ or histology) are included; adding biochemical losses increases the prevalence to </a:t>
            </a:r>
            <a:r>
              <a:rPr lang="en-US" dirty="0">
                <a:solidFill>
                  <a:srgbClr val="FFC000"/>
                </a:solidFill>
              </a:rPr>
              <a:t>2% to 3% </a:t>
            </a:r>
            <a:endParaRPr lang="en-US" dirty="0" smtClean="0">
              <a:solidFill>
                <a:srgbClr val="FFC000"/>
              </a:solidFill>
            </a:endParaRPr>
          </a:p>
        </p:txBody>
      </p:sp>
    </p:spTree>
    <p:extLst>
      <p:ext uri="{BB962C8B-B14F-4D97-AF65-F5344CB8AC3E}">
        <p14:creationId xmlns:p14="http://schemas.microsoft.com/office/powerpoint/2010/main" val="1711862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PCOS AND DISTURBANCES OF THE INSULIN METABOLISM </a:t>
            </a:r>
            <a:br>
              <a:rPr lang="en-US" dirty="0">
                <a:solidFill>
                  <a:srgbClr val="FFFF00"/>
                </a:solidFill>
              </a:rPr>
            </a:b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dirty="0">
                <a:solidFill>
                  <a:schemeClr val="bg1"/>
                </a:solidFill>
              </a:rPr>
              <a:t>Assessment of </a:t>
            </a:r>
            <a:r>
              <a:rPr lang="en-US" b="1" dirty="0" smtClean="0">
                <a:solidFill>
                  <a:schemeClr val="bg1"/>
                </a:solidFill>
              </a:rPr>
              <a:t>polycystic </a:t>
            </a:r>
            <a:r>
              <a:rPr lang="en-US" b="1" dirty="0">
                <a:solidFill>
                  <a:schemeClr val="bg1"/>
                </a:solidFill>
              </a:rPr>
              <a:t>ovary syndrome </a:t>
            </a:r>
            <a:r>
              <a:rPr lang="en-US" dirty="0">
                <a:solidFill>
                  <a:schemeClr val="bg1"/>
                </a:solidFill>
              </a:rPr>
              <a:t>(PCOS), </a:t>
            </a:r>
            <a:r>
              <a:rPr lang="en-US" b="1" dirty="0">
                <a:solidFill>
                  <a:schemeClr val="bg1"/>
                </a:solidFill>
              </a:rPr>
              <a:t>fasting insulin </a:t>
            </a:r>
            <a:r>
              <a:rPr lang="en-US" dirty="0">
                <a:solidFill>
                  <a:schemeClr val="bg1"/>
                </a:solidFill>
              </a:rPr>
              <a:t>and </a:t>
            </a:r>
            <a:r>
              <a:rPr lang="en-US" b="1" dirty="0">
                <a:solidFill>
                  <a:schemeClr val="bg1"/>
                </a:solidFill>
              </a:rPr>
              <a:t>fasting glucose </a:t>
            </a:r>
            <a:r>
              <a:rPr lang="en-US" dirty="0">
                <a:solidFill>
                  <a:srgbClr val="FFC000"/>
                </a:solidFill>
              </a:rPr>
              <a:t>is </a:t>
            </a:r>
            <a:r>
              <a:rPr lang="en-US" b="1" dirty="0">
                <a:solidFill>
                  <a:srgbClr val="FFC000"/>
                </a:solidFill>
              </a:rPr>
              <a:t>not recommended </a:t>
            </a:r>
            <a:r>
              <a:rPr lang="en-US" dirty="0">
                <a:solidFill>
                  <a:schemeClr val="bg1"/>
                </a:solidFill>
              </a:rPr>
              <a:t>in women with RPL to improve next pregnancy prognosis. </a:t>
            </a:r>
          </a:p>
          <a:p>
            <a:r>
              <a:rPr lang="en-US" dirty="0" smtClean="0">
                <a:solidFill>
                  <a:schemeClr val="bg1"/>
                </a:solidFill>
              </a:rPr>
              <a:t>Insulin </a:t>
            </a:r>
            <a:r>
              <a:rPr lang="en-US" dirty="0">
                <a:solidFill>
                  <a:schemeClr val="bg1"/>
                </a:solidFill>
              </a:rPr>
              <a:t>resistance is shown to be more prevalent in women with a history of RPL than in women without RPL. </a:t>
            </a:r>
          </a:p>
          <a:p>
            <a:r>
              <a:rPr lang="en-US" dirty="0" smtClean="0">
                <a:solidFill>
                  <a:schemeClr val="bg1"/>
                </a:solidFill>
              </a:rPr>
              <a:t>The </a:t>
            </a:r>
            <a:r>
              <a:rPr lang="en-US" dirty="0">
                <a:solidFill>
                  <a:schemeClr val="bg1"/>
                </a:solidFill>
              </a:rPr>
              <a:t>mechanism of how insulin resistance can result in pregnancy loss is </a:t>
            </a:r>
            <a:r>
              <a:rPr lang="en-US" dirty="0" smtClean="0">
                <a:solidFill>
                  <a:schemeClr val="bg1"/>
                </a:solidFill>
              </a:rPr>
              <a:t>unknown.</a:t>
            </a:r>
          </a:p>
          <a:p>
            <a:r>
              <a:rPr lang="en-US" dirty="0">
                <a:solidFill>
                  <a:schemeClr val="bg1"/>
                </a:solidFill>
              </a:rPr>
              <a:t>T</a:t>
            </a:r>
            <a:r>
              <a:rPr lang="en-US" dirty="0" smtClean="0">
                <a:solidFill>
                  <a:schemeClr val="bg1"/>
                </a:solidFill>
              </a:rPr>
              <a:t>here are no </a:t>
            </a:r>
            <a:r>
              <a:rPr lang="en-US" dirty="0">
                <a:solidFill>
                  <a:schemeClr val="bg1"/>
                </a:solidFill>
              </a:rPr>
              <a:t>studies on the prognostic potential. </a:t>
            </a:r>
          </a:p>
          <a:p>
            <a:endParaRPr lang="en-US" dirty="0">
              <a:solidFill>
                <a:schemeClr val="bg1"/>
              </a:solidFill>
            </a:endParaRPr>
          </a:p>
        </p:txBody>
      </p:sp>
    </p:spTree>
    <p:extLst>
      <p:ext uri="{BB962C8B-B14F-4D97-AF65-F5344CB8AC3E}">
        <p14:creationId xmlns:p14="http://schemas.microsoft.com/office/powerpoint/2010/main" val="4061244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Screen Shot 2018-01-03 at 19.36.44.png"/>
          <p:cNvPicPr>
            <a:picLocks noGrp="1" noChangeAspect="1"/>
          </p:cNvPicPr>
          <p:nvPr>
            <p:ph idx="1"/>
          </p:nvPr>
        </p:nvPicPr>
        <p:blipFill>
          <a:blip r:embed="rId2">
            <a:extLst>
              <a:ext uri="{28A0092B-C50C-407E-A947-70E740481C1C}">
                <a14:useLocalDpi xmlns:a14="http://schemas.microsoft.com/office/drawing/2010/main" val="0"/>
              </a:ext>
            </a:extLst>
          </a:blip>
          <a:srcRect t="-10445" b="-10445"/>
          <a:stretch>
            <a:fillRect/>
          </a:stretch>
        </p:blipFill>
        <p:spPr>
          <a:xfrm>
            <a:off x="457200" y="-321276"/>
            <a:ext cx="8490174" cy="7278130"/>
          </a:xfrm>
        </p:spPr>
      </p:pic>
    </p:spTree>
    <p:extLst>
      <p:ext uri="{BB962C8B-B14F-4D97-AF65-F5344CB8AC3E}">
        <p14:creationId xmlns:p14="http://schemas.microsoft.com/office/powerpoint/2010/main" val="2961596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Male Factors</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r>
              <a:rPr lang="en-US" dirty="0">
                <a:solidFill>
                  <a:schemeClr val="bg1"/>
                </a:solidFill>
              </a:rPr>
              <a:t>A meta-analysis showed a significant increase in miscarriage rates in men with high sperm DNA damage compared with those with low sperm DNA damage (RR 2.16; 95% CI 1.54-3.03). </a:t>
            </a:r>
          </a:p>
          <a:p>
            <a:endParaRPr lang="en-US" dirty="0" smtClean="0">
              <a:solidFill>
                <a:schemeClr val="bg1"/>
              </a:solidFill>
            </a:endParaRPr>
          </a:p>
          <a:p>
            <a:r>
              <a:rPr lang="en-US" dirty="0" smtClean="0">
                <a:solidFill>
                  <a:schemeClr val="bg1"/>
                </a:solidFill>
              </a:rPr>
              <a:t>In </a:t>
            </a:r>
            <a:r>
              <a:rPr lang="en-US" dirty="0">
                <a:solidFill>
                  <a:schemeClr val="bg1"/>
                </a:solidFill>
              </a:rPr>
              <a:t>the male partner, </a:t>
            </a:r>
            <a:r>
              <a:rPr lang="en-US" b="1" dirty="0">
                <a:solidFill>
                  <a:schemeClr val="bg1"/>
                </a:solidFill>
              </a:rPr>
              <a:t>it is suggested </a:t>
            </a:r>
            <a:r>
              <a:rPr lang="en-US" dirty="0">
                <a:solidFill>
                  <a:schemeClr val="bg1"/>
                </a:solidFill>
              </a:rPr>
              <a:t>to assess life style factors (smoking, alcohol consumption, exercise pattern, and body weight</a:t>
            </a:r>
            <a:r>
              <a:rPr lang="en-US" dirty="0" smtClean="0">
                <a:solidFill>
                  <a:schemeClr val="bg1"/>
                </a:solidFill>
              </a:rPr>
              <a:t>)</a:t>
            </a:r>
          </a:p>
          <a:p>
            <a:pPr marL="0" indent="0">
              <a:buNone/>
            </a:pPr>
            <a:endParaRPr lang="en-US" dirty="0" smtClean="0">
              <a:solidFill>
                <a:schemeClr val="bg1"/>
              </a:solidFill>
            </a:endParaRPr>
          </a:p>
          <a:p>
            <a:r>
              <a:rPr lang="en-US" dirty="0">
                <a:solidFill>
                  <a:schemeClr val="bg1"/>
                </a:solidFill>
              </a:rPr>
              <a:t>Assessing </a:t>
            </a:r>
            <a:r>
              <a:rPr lang="en-US" b="1" dirty="0">
                <a:solidFill>
                  <a:schemeClr val="bg1"/>
                </a:solidFill>
              </a:rPr>
              <a:t>sperm DNA fragmentation</a:t>
            </a:r>
            <a:r>
              <a:rPr lang="en-US" dirty="0">
                <a:solidFill>
                  <a:schemeClr val="bg1"/>
                </a:solidFill>
              </a:rPr>
              <a:t> in couples with RPL </a:t>
            </a:r>
            <a:r>
              <a:rPr lang="en-US" b="1" dirty="0">
                <a:solidFill>
                  <a:srgbClr val="FFC000"/>
                </a:solidFill>
              </a:rPr>
              <a:t>can be considered </a:t>
            </a:r>
            <a:r>
              <a:rPr lang="en-US" dirty="0">
                <a:solidFill>
                  <a:schemeClr val="bg1"/>
                </a:solidFill>
              </a:rPr>
              <a:t>for explanatory purposes, based on indirect </a:t>
            </a:r>
            <a:r>
              <a:rPr lang="en-US" dirty="0" smtClean="0">
                <a:solidFill>
                  <a:schemeClr val="bg1"/>
                </a:solidFill>
              </a:rPr>
              <a:t>evidence</a:t>
            </a:r>
          </a:p>
          <a:p>
            <a:pPr marL="0" indent="0">
              <a:buNone/>
            </a:pPr>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268673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Anatomy</a:t>
            </a:r>
            <a:endParaRPr lang="en-US" dirty="0">
              <a:solidFill>
                <a:srgbClr val="FFFF00"/>
              </a:solidFill>
            </a:endParaRPr>
          </a:p>
        </p:txBody>
      </p:sp>
      <p:sp>
        <p:nvSpPr>
          <p:cNvPr id="3" name="Content Placeholder 2"/>
          <p:cNvSpPr>
            <a:spLocks noGrp="1"/>
          </p:cNvSpPr>
          <p:nvPr>
            <p:ph idx="1"/>
          </p:nvPr>
        </p:nvSpPr>
        <p:spPr/>
        <p:txBody>
          <a:bodyPr>
            <a:noAutofit/>
          </a:bodyPr>
          <a:lstStyle/>
          <a:p>
            <a:r>
              <a:rPr lang="en-US" sz="2000" dirty="0" smtClean="0">
                <a:solidFill>
                  <a:schemeClr val="bg1"/>
                </a:solidFill>
              </a:rPr>
              <a:t>All </a:t>
            </a:r>
            <a:r>
              <a:rPr lang="en-US" sz="2000" dirty="0">
                <a:solidFill>
                  <a:schemeClr val="bg1"/>
                </a:solidFill>
              </a:rPr>
              <a:t>women with RPL </a:t>
            </a:r>
            <a:r>
              <a:rPr lang="en-US" sz="2000" b="1" dirty="0">
                <a:solidFill>
                  <a:srgbClr val="FFC000"/>
                </a:solidFill>
              </a:rPr>
              <a:t>should </a:t>
            </a:r>
            <a:r>
              <a:rPr lang="en-US" sz="2000" dirty="0">
                <a:solidFill>
                  <a:srgbClr val="FFC000"/>
                </a:solidFill>
              </a:rPr>
              <a:t>have </a:t>
            </a:r>
            <a:r>
              <a:rPr lang="en-US" sz="2000" dirty="0">
                <a:solidFill>
                  <a:schemeClr val="bg1"/>
                </a:solidFill>
              </a:rPr>
              <a:t>an assessment of the </a:t>
            </a:r>
            <a:r>
              <a:rPr lang="en-US" sz="2000" b="1" dirty="0">
                <a:solidFill>
                  <a:schemeClr val="bg1"/>
                </a:solidFill>
              </a:rPr>
              <a:t>uterine anatomy </a:t>
            </a:r>
            <a:endParaRPr lang="en-US" sz="2000" b="1" dirty="0" smtClean="0">
              <a:solidFill>
                <a:schemeClr val="bg1"/>
              </a:solidFill>
            </a:endParaRPr>
          </a:p>
          <a:p>
            <a:r>
              <a:rPr lang="en-US" sz="2000" dirty="0">
                <a:solidFill>
                  <a:schemeClr val="bg1"/>
                </a:solidFill>
              </a:rPr>
              <a:t>The preferred technique to evaluate the uterus is </a:t>
            </a:r>
            <a:r>
              <a:rPr lang="en-US" sz="2000" b="1" dirty="0" err="1">
                <a:solidFill>
                  <a:srgbClr val="FFC000"/>
                </a:solidFill>
              </a:rPr>
              <a:t>transvaginal</a:t>
            </a:r>
            <a:r>
              <a:rPr lang="en-US" sz="2000" b="1" dirty="0">
                <a:solidFill>
                  <a:srgbClr val="FFC000"/>
                </a:solidFill>
              </a:rPr>
              <a:t> 3D ultrasound </a:t>
            </a:r>
            <a:r>
              <a:rPr lang="en-US" sz="2000" dirty="0">
                <a:solidFill>
                  <a:srgbClr val="FFC000"/>
                </a:solidFill>
              </a:rPr>
              <a:t>(US</a:t>
            </a:r>
            <a:r>
              <a:rPr lang="en-US" sz="2000" dirty="0">
                <a:solidFill>
                  <a:schemeClr val="bg1"/>
                </a:solidFill>
              </a:rPr>
              <a:t>), which has a high sensitivity and specificity, and can distinguish between </a:t>
            </a:r>
            <a:r>
              <a:rPr lang="en-US" sz="2000" dirty="0" err="1">
                <a:solidFill>
                  <a:schemeClr val="bg1"/>
                </a:solidFill>
              </a:rPr>
              <a:t>septate</a:t>
            </a:r>
            <a:r>
              <a:rPr lang="en-US" sz="2000" dirty="0">
                <a:solidFill>
                  <a:schemeClr val="bg1"/>
                </a:solidFill>
              </a:rPr>
              <a:t> uterus and </a:t>
            </a:r>
            <a:r>
              <a:rPr lang="en-US" sz="2000" dirty="0" err="1">
                <a:solidFill>
                  <a:schemeClr val="bg1"/>
                </a:solidFill>
              </a:rPr>
              <a:t>bicorporeal</a:t>
            </a:r>
            <a:r>
              <a:rPr lang="en-US" sz="2000" dirty="0">
                <a:solidFill>
                  <a:schemeClr val="bg1"/>
                </a:solidFill>
              </a:rPr>
              <a:t> uterus with normal </a:t>
            </a:r>
            <a:r>
              <a:rPr lang="en-US" sz="2000" dirty="0" smtClean="0">
                <a:solidFill>
                  <a:schemeClr val="bg1"/>
                </a:solidFill>
              </a:rPr>
              <a:t>cervix</a:t>
            </a:r>
          </a:p>
          <a:p>
            <a:r>
              <a:rPr lang="en-US" sz="2000" b="1" dirty="0" err="1">
                <a:solidFill>
                  <a:schemeClr val="bg1"/>
                </a:solidFill>
              </a:rPr>
              <a:t>Sonohysterography</a:t>
            </a:r>
            <a:r>
              <a:rPr lang="en-US" sz="2000" b="1" dirty="0">
                <a:solidFill>
                  <a:schemeClr val="bg1"/>
                </a:solidFill>
              </a:rPr>
              <a:t> (SHG</a:t>
            </a:r>
            <a:r>
              <a:rPr lang="en-US" sz="2000" dirty="0">
                <a:solidFill>
                  <a:schemeClr val="bg1"/>
                </a:solidFill>
              </a:rPr>
              <a:t>) is more accurate than </a:t>
            </a:r>
            <a:r>
              <a:rPr lang="en-US" sz="2000" dirty="0" err="1">
                <a:solidFill>
                  <a:schemeClr val="bg1"/>
                </a:solidFill>
              </a:rPr>
              <a:t>hysterosalpingography</a:t>
            </a:r>
            <a:r>
              <a:rPr lang="en-US" sz="2000" dirty="0">
                <a:solidFill>
                  <a:schemeClr val="bg1"/>
                </a:solidFill>
              </a:rPr>
              <a:t> (HSG) in diagnosing uterine malformations. It can be used to evaluate uterine morphology when 3D ultrasound (US) is not available, or when tubal patency has to be </a:t>
            </a:r>
            <a:r>
              <a:rPr lang="en-US" sz="2000" dirty="0" smtClean="0">
                <a:solidFill>
                  <a:schemeClr val="bg1"/>
                </a:solidFill>
              </a:rPr>
              <a:t>investigated</a:t>
            </a:r>
          </a:p>
          <a:p>
            <a:r>
              <a:rPr lang="en-US" sz="2000" b="1" dirty="0">
                <a:solidFill>
                  <a:schemeClr val="bg1"/>
                </a:solidFill>
              </a:rPr>
              <a:t>MRI</a:t>
            </a:r>
            <a:r>
              <a:rPr lang="en-US" sz="2000" dirty="0">
                <a:solidFill>
                  <a:schemeClr val="bg1"/>
                </a:solidFill>
              </a:rPr>
              <a:t> </a:t>
            </a:r>
            <a:r>
              <a:rPr lang="en-US" sz="2000" b="1" dirty="0">
                <a:solidFill>
                  <a:schemeClr val="bg1"/>
                </a:solidFill>
              </a:rPr>
              <a:t>is </a:t>
            </a:r>
            <a:r>
              <a:rPr lang="en-US" sz="2000" b="1" dirty="0">
                <a:solidFill>
                  <a:srgbClr val="FFC000"/>
                </a:solidFill>
              </a:rPr>
              <a:t>not </a:t>
            </a:r>
            <a:r>
              <a:rPr lang="en-US" sz="2000" dirty="0">
                <a:solidFill>
                  <a:srgbClr val="FFC000"/>
                </a:solidFill>
              </a:rPr>
              <a:t>recommended </a:t>
            </a:r>
            <a:r>
              <a:rPr lang="en-US" sz="2000" dirty="0">
                <a:solidFill>
                  <a:schemeClr val="bg1"/>
                </a:solidFill>
              </a:rPr>
              <a:t>as first line option for the assessment of uterine malformations in women with RPL, but can be used where 3D US is not available</a:t>
            </a:r>
            <a:r>
              <a:rPr lang="en-US" sz="2000" dirty="0" smtClean="0">
                <a:solidFill>
                  <a:schemeClr val="bg1"/>
                </a:solidFill>
              </a:rPr>
              <a:t>.</a:t>
            </a:r>
            <a:endParaRPr lang="tr-TR" sz="2000" dirty="0" smtClean="0">
              <a:solidFill>
                <a:schemeClr val="bg1"/>
              </a:solidFill>
            </a:endParaRPr>
          </a:p>
          <a:p>
            <a:r>
              <a:rPr lang="en-US" sz="2000" dirty="0">
                <a:solidFill>
                  <a:schemeClr val="bg1"/>
                </a:solidFill>
              </a:rPr>
              <a:t>If a Müllerian uterine malformation is diagnosed, further investigation (including investigation of the kidneys and urinary tract) </a:t>
            </a:r>
            <a:r>
              <a:rPr lang="en-US" sz="2000" dirty="0">
                <a:solidFill>
                  <a:srgbClr val="FFC000"/>
                </a:solidFill>
              </a:rPr>
              <a:t>should be </a:t>
            </a:r>
            <a:r>
              <a:rPr lang="en-US" sz="2000" dirty="0">
                <a:solidFill>
                  <a:schemeClr val="bg1"/>
                </a:solidFill>
              </a:rPr>
              <a:t>considered. 	</a:t>
            </a:r>
            <a:r>
              <a:rPr lang="en-US" sz="2000" dirty="0" smtClean="0">
                <a:solidFill>
                  <a:schemeClr val="bg1"/>
                </a:solidFill>
              </a:rPr>
              <a:t> </a:t>
            </a:r>
            <a:endParaRPr lang="en-US" sz="2000" dirty="0" smtClean="0">
              <a:solidFill>
                <a:schemeClr val="bg1"/>
              </a:solidFill>
            </a:endParaRPr>
          </a:p>
          <a:p>
            <a:endParaRPr lang="en-US" sz="2000" dirty="0" smtClean="0">
              <a:solidFill>
                <a:schemeClr val="bg1"/>
              </a:solidFill>
            </a:endParaRPr>
          </a:p>
          <a:p>
            <a:endParaRPr lang="en-US" sz="2000" dirty="0" smtClean="0">
              <a:solidFill>
                <a:schemeClr val="bg1"/>
              </a:solidFill>
            </a:endParaRPr>
          </a:p>
          <a:p>
            <a:endParaRPr lang="en-US" sz="2000" dirty="0" smtClean="0">
              <a:solidFill>
                <a:schemeClr val="bg1"/>
              </a:solidFill>
            </a:endParaRP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1835468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Treatment for RPL with genetic background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tr-TR" dirty="0" smtClean="0">
                <a:solidFill>
                  <a:schemeClr val="bg1"/>
                </a:solidFill>
              </a:rPr>
              <a:t>	</a:t>
            </a:r>
            <a:endParaRPr lang="en-US" sz="4000" dirty="0" smtClean="0">
              <a:solidFill>
                <a:schemeClr val="bg1"/>
              </a:solidFill>
            </a:endParaRPr>
          </a:p>
          <a:p>
            <a:r>
              <a:rPr lang="en-US" dirty="0">
                <a:solidFill>
                  <a:schemeClr val="bg1"/>
                </a:solidFill>
              </a:rPr>
              <a:t>All couples with results of an abnormal fetal or parental karyotype </a:t>
            </a:r>
            <a:r>
              <a:rPr lang="en-US" dirty="0">
                <a:solidFill>
                  <a:srgbClr val="FFC000"/>
                </a:solidFill>
              </a:rPr>
              <a:t>should receive </a:t>
            </a:r>
            <a:r>
              <a:rPr lang="en-US" dirty="0">
                <a:solidFill>
                  <a:schemeClr val="bg1"/>
                </a:solidFill>
              </a:rPr>
              <a:t>genetic counselling 	</a:t>
            </a:r>
            <a:endParaRPr lang="tr-TR" dirty="0" smtClean="0">
              <a:solidFill>
                <a:schemeClr val="bg1"/>
              </a:solidFill>
            </a:endParaRPr>
          </a:p>
          <a:p>
            <a:r>
              <a:rPr lang="en-US" dirty="0">
                <a:solidFill>
                  <a:schemeClr val="bg1"/>
                </a:solidFill>
              </a:rPr>
              <a:t>All couples with results of an abnormal fetal or parental karyotype may be informed about the </a:t>
            </a:r>
            <a:r>
              <a:rPr lang="en-US" dirty="0">
                <a:solidFill>
                  <a:srgbClr val="FFC000"/>
                </a:solidFill>
              </a:rPr>
              <a:t>possible treatment </a:t>
            </a:r>
            <a:r>
              <a:rPr lang="en-US" dirty="0">
                <a:solidFill>
                  <a:schemeClr val="bg1"/>
                </a:solidFill>
              </a:rPr>
              <a:t>options available including their advantages and disadvantages. 	</a:t>
            </a:r>
          </a:p>
          <a:p>
            <a:endParaRPr lang="en-US" dirty="0">
              <a:solidFill>
                <a:schemeClr val="bg1"/>
              </a:solidFill>
            </a:endParaRPr>
          </a:p>
          <a:p>
            <a:endParaRPr lang="tr-TR" dirty="0" smtClean="0">
              <a:solidFill>
                <a:schemeClr val="bg1"/>
              </a:solidFill>
            </a:endParaRPr>
          </a:p>
        </p:txBody>
      </p:sp>
    </p:spTree>
    <p:extLst>
      <p:ext uri="{BB962C8B-B14F-4D97-AF65-F5344CB8AC3E}">
        <p14:creationId xmlns:p14="http://schemas.microsoft.com/office/powerpoint/2010/main" val="257398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chemeClr val="bg1"/>
                </a:solidFill>
              </a:rPr>
              <a:t>For women with </a:t>
            </a:r>
            <a:r>
              <a:rPr lang="en-US" b="1" dirty="0">
                <a:solidFill>
                  <a:schemeClr val="bg1"/>
                </a:solidFill>
              </a:rPr>
              <a:t>hereditary thrombophilia </a:t>
            </a:r>
            <a:r>
              <a:rPr lang="en-US" dirty="0">
                <a:solidFill>
                  <a:schemeClr val="bg1"/>
                </a:solidFill>
              </a:rPr>
              <a:t>and a history of RPL, we suggest </a:t>
            </a:r>
            <a:r>
              <a:rPr lang="en-US" b="1" dirty="0">
                <a:solidFill>
                  <a:srgbClr val="FFC000"/>
                </a:solidFill>
              </a:rPr>
              <a:t>not to </a:t>
            </a:r>
            <a:r>
              <a:rPr lang="en-US" dirty="0">
                <a:solidFill>
                  <a:srgbClr val="FFC000"/>
                </a:solidFill>
              </a:rPr>
              <a:t>use </a:t>
            </a:r>
            <a:r>
              <a:rPr lang="en-US" b="1" dirty="0">
                <a:solidFill>
                  <a:srgbClr val="FFC000"/>
                </a:solidFill>
              </a:rPr>
              <a:t>antithrombotic prophylaxis </a:t>
            </a:r>
            <a:r>
              <a:rPr lang="en-US" dirty="0">
                <a:solidFill>
                  <a:schemeClr val="bg1"/>
                </a:solidFill>
              </a:rPr>
              <a:t>unless in the context of research, or if indicated for venous thromboembolism (VTE) prevention </a:t>
            </a:r>
            <a:endParaRPr lang="en-US" dirty="0" smtClean="0">
              <a:solidFill>
                <a:schemeClr val="bg1"/>
              </a:solidFill>
            </a:endParaRPr>
          </a:p>
          <a:p>
            <a:endParaRPr lang="en-US" dirty="0">
              <a:solidFill>
                <a:schemeClr val="bg1"/>
              </a:solidFill>
            </a:endParaRPr>
          </a:p>
          <a:p>
            <a:endParaRPr lang="en-US" dirty="0">
              <a:solidFill>
                <a:schemeClr val="bg1"/>
              </a:solidFill>
            </a:endParaRPr>
          </a:p>
        </p:txBody>
      </p:sp>
      <p:sp>
        <p:nvSpPr>
          <p:cNvPr id="5" name="Title 1"/>
          <p:cNvSpPr>
            <a:spLocks noGrp="1"/>
          </p:cNvSpPr>
          <p:nvPr>
            <p:ph type="title"/>
          </p:nvPr>
        </p:nvSpPr>
        <p:spPr>
          <a:xfrm>
            <a:off x="630375" y="606535"/>
            <a:ext cx="8229600" cy="1143000"/>
          </a:xfrm>
        </p:spPr>
        <p:txBody>
          <a:bodyPr>
            <a:normAutofit fontScale="90000"/>
          </a:bodyPr>
          <a:lstStyle/>
          <a:p>
            <a:r>
              <a:rPr lang="en-US" dirty="0" smtClean="0">
                <a:solidFill>
                  <a:srgbClr val="FFFF00"/>
                </a:solidFill>
              </a:rPr>
              <a:t>Treatment for RPL and Thrombophilia </a:t>
            </a:r>
            <a:br>
              <a:rPr lang="en-US" dirty="0" smtClean="0">
                <a:solidFill>
                  <a:srgbClr val="FFFF00"/>
                </a:solidFill>
              </a:rPr>
            </a:br>
            <a:r>
              <a:rPr lang="en-US" dirty="0" smtClean="0">
                <a:solidFill>
                  <a:srgbClr val="FFFF00"/>
                </a:solidFill>
              </a:rPr>
              <a:t/>
            </a:r>
            <a:br>
              <a:rPr lang="en-US" dirty="0" smtClean="0">
                <a:solidFill>
                  <a:srgbClr val="FFFF00"/>
                </a:solidFill>
              </a:rPr>
            </a:br>
            <a:endParaRPr lang="en-US" dirty="0">
              <a:solidFill>
                <a:srgbClr val="FFFF00"/>
              </a:solidFill>
            </a:endParaRPr>
          </a:p>
        </p:txBody>
      </p:sp>
    </p:spTree>
    <p:extLst>
      <p:ext uri="{BB962C8B-B14F-4D97-AF65-F5344CB8AC3E}">
        <p14:creationId xmlns:p14="http://schemas.microsoft.com/office/powerpoint/2010/main" val="2206522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FFFF00"/>
                </a:solidFill>
              </a:rPr>
              <a:t>TREATMENT FOR WOMEN WITH RPL AND ANTIPHOSPHOLIPID SYNDROME (APS)</a:t>
            </a:r>
          </a:p>
        </p:txBody>
      </p:sp>
      <p:sp>
        <p:nvSpPr>
          <p:cNvPr id="3" name="Content Placeholder 2"/>
          <p:cNvSpPr>
            <a:spLocks noGrp="1"/>
          </p:cNvSpPr>
          <p:nvPr>
            <p:ph idx="1"/>
          </p:nvPr>
        </p:nvSpPr>
        <p:spPr>
          <a:xfrm>
            <a:off x="457200" y="1417638"/>
            <a:ext cx="8229600" cy="4525963"/>
          </a:xfrm>
        </p:spPr>
        <p:txBody>
          <a:bodyPr>
            <a:normAutofit fontScale="85000" lnSpcReduction="20000"/>
          </a:bodyPr>
          <a:lstStyle/>
          <a:p>
            <a:pPr marL="0" indent="0">
              <a:buNone/>
            </a:pPr>
            <a:endParaRPr lang="en-US" dirty="0" smtClean="0">
              <a:solidFill>
                <a:schemeClr val="bg1"/>
              </a:solidFill>
            </a:endParaRPr>
          </a:p>
          <a:p>
            <a:r>
              <a:rPr lang="en-US" dirty="0" smtClean="0">
                <a:solidFill>
                  <a:schemeClr val="bg1"/>
                </a:solidFill>
              </a:rPr>
              <a:t>For </a:t>
            </a:r>
            <a:r>
              <a:rPr lang="en-US" dirty="0">
                <a:solidFill>
                  <a:schemeClr val="bg1"/>
                </a:solidFill>
              </a:rPr>
              <a:t>women who fulfill the laboratory criteria of </a:t>
            </a:r>
            <a:r>
              <a:rPr lang="en-US" b="1" dirty="0">
                <a:solidFill>
                  <a:schemeClr val="bg1"/>
                </a:solidFill>
              </a:rPr>
              <a:t>APS</a:t>
            </a:r>
            <a:r>
              <a:rPr lang="en-US" dirty="0">
                <a:solidFill>
                  <a:schemeClr val="bg1"/>
                </a:solidFill>
              </a:rPr>
              <a:t> and a history </a:t>
            </a:r>
            <a:r>
              <a:rPr lang="en-US" dirty="0">
                <a:solidFill>
                  <a:srgbClr val="FFC000"/>
                </a:solidFill>
              </a:rPr>
              <a:t>of three or more pregnancy losses</a:t>
            </a:r>
            <a:r>
              <a:rPr lang="en-US" dirty="0">
                <a:solidFill>
                  <a:schemeClr val="bg1"/>
                </a:solidFill>
              </a:rPr>
              <a:t>, we suggest administration with </a:t>
            </a:r>
            <a:r>
              <a:rPr lang="en-US" b="1" dirty="0">
                <a:solidFill>
                  <a:schemeClr val="bg1"/>
                </a:solidFill>
              </a:rPr>
              <a:t>low-dose aspirin </a:t>
            </a:r>
            <a:r>
              <a:rPr lang="en-US" dirty="0">
                <a:solidFill>
                  <a:schemeClr val="bg1"/>
                </a:solidFill>
              </a:rPr>
              <a:t>(75 to 100 mg/day) starting </a:t>
            </a:r>
            <a:r>
              <a:rPr lang="en-US" b="1" dirty="0">
                <a:solidFill>
                  <a:srgbClr val="FFC000"/>
                </a:solidFill>
              </a:rPr>
              <a:t>before conception</a:t>
            </a:r>
            <a:r>
              <a:rPr lang="en-US" dirty="0">
                <a:solidFill>
                  <a:schemeClr val="bg1"/>
                </a:solidFill>
              </a:rPr>
              <a:t>, and a </a:t>
            </a:r>
            <a:r>
              <a:rPr lang="en-US" b="1" dirty="0">
                <a:solidFill>
                  <a:schemeClr val="bg1"/>
                </a:solidFill>
              </a:rPr>
              <a:t>prophylactic dose heparin </a:t>
            </a:r>
            <a:r>
              <a:rPr lang="en-US" dirty="0">
                <a:solidFill>
                  <a:schemeClr val="bg1"/>
                </a:solidFill>
              </a:rPr>
              <a:t>(Unfractionated heparin [UFH] or Low molecular weight heparin [LMWH]) starting at </a:t>
            </a:r>
            <a:r>
              <a:rPr lang="en-US" b="1" dirty="0">
                <a:solidFill>
                  <a:srgbClr val="FFC000"/>
                </a:solidFill>
              </a:rPr>
              <a:t>date of a positive pregnancy test</a:t>
            </a:r>
            <a:r>
              <a:rPr lang="en-US" dirty="0">
                <a:solidFill>
                  <a:schemeClr val="bg1"/>
                </a:solidFill>
              </a:rPr>
              <a:t>, over no </a:t>
            </a:r>
            <a:r>
              <a:rPr lang="en-US" dirty="0" smtClean="0">
                <a:solidFill>
                  <a:schemeClr val="bg1"/>
                </a:solidFill>
              </a:rPr>
              <a:t>treatment </a:t>
            </a:r>
            <a:endParaRPr lang="tr-TR" dirty="0" smtClean="0">
              <a:solidFill>
                <a:schemeClr val="bg1"/>
              </a:solidFill>
            </a:endParaRPr>
          </a:p>
          <a:p>
            <a:r>
              <a:rPr lang="en-US" dirty="0">
                <a:solidFill>
                  <a:schemeClr val="bg1"/>
                </a:solidFill>
              </a:rPr>
              <a:t>The GDG suggests offering anticoagulant treatment for women with </a:t>
            </a:r>
            <a:r>
              <a:rPr lang="en-US" dirty="0">
                <a:solidFill>
                  <a:srgbClr val="FFC000"/>
                </a:solidFill>
              </a:rPr>
              <a:t>two pregnancy losses and APS</a:t>
            </a:r>
            <a:r>
              <a:rPr lang="en-US" dirty="0">
                <a:solidFill>
                  <a:schemeClr val="bg1"/>
                </a:solidFill>
              </a:rPr>
              <a:t>, only in the context of clinical research. 	</a:t>
            </a: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725537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637"/>
            <a:ext cx="8229600" cy="1143000"/>
          </a:xfrm>
        </p:spPr>
        <p:txBody>
          <a:bodyPr>
            <a:noAutofit/>
          </a:bodyPr>
          <a:lstStyle/>
          <a:p>
            <a:r>
              <a:rPr lang="en-US" sz="3200" dirty="0">
                <a:solidFill>
                  <a:srgbClr val="FFFF00"/>
                </a:solidFill>
              </a:rPr>
              <a:t>TREATMENT FOR THYROID ABNORMALITIES ASSOCIATED WITH RPL</a:t>
            </a:r>
            <a:br>
              <a:rPr lang="en-US" sz="3200" dirty="0">
                <a:solidFill>
                  <a:srgbClr val="FFFF00"/>
                </a:solidFill>
              </a:rPr>
            </a:br>
            <a:endParaRPr lang="en-US" sz="3200" dirty="0">
              <a:solidFill>
                <a:srgbClr val="FFFF00"/>
              </a:solidFill>
            </a:endParaRPr>
          </a:p>
        </p:txBody>
      </p:sp>
      <p:sp>
        <p:nvSpPr>
          <p:cNvPr id="3" name="Content Placeholder 2"/>
          <p:cNvSpPr>
            <a:spLocks noGrp="1"/>
          </p:cNvSpPr>
          <p:nvPr>
            <p:ph idx="1"/>
          </p:nvPr>
        </p:nvSpPr>
        <p:spPr>
          <a:xfrm>
            <a:off x="358346" y="994719"/>
            <a:ext cx="8229600" cy="4525963"/>
          </a:xfrm>
        </p:spPr>
        <p:txBody>
          <a:bodyPr>
            <a:noAutofit/>
          </a:bodyPr>
          <a:lstStyle/>
          <a:p>
            <a:r>
              <a:rPr lang="en-US" sz="2400" b="1" dirty="0">
                <a:solidFill>
                  <a:schemeClr val="bg1"/>
                </a:solidFill>
              </a:rPr>
              <a:t>Overt hypothyroidism </a:t>
            </a:r>
            <a:r>
              <a:rPr lang="en-US" sz="2400" dirty="0">
                <a:solidFill>
                  <a:schemeClr val="bg1"/>
                </a:solidFill>
              </a:rPr>
              <a:t>arising before conception or during early gestation </a:t>
            </a:r>
            <a:r>
              <a:rPr lang="en-US" sz="2400" dirty="0">
                <a:solidFill>
                  <a:srgbClr val="FFC000"/>
                </a:solidFill>
              </a:rPr>
              <a:t>should be treated </a:t>
            </a:r>
            <a:r>
              <a:rPr lang="en-US" sz="2400" dirty="0">
                <a:solidFill>
                  <a:schemeClr val="bg1"/>
                </a:solidFill>
              </a:rPr>
              <a:t>with </a:t>
            </a:r>
            <a:r>
              <a:rPr lang="en-US" sz="2400" b="1" dirty="0">
                <a:solidFill>
                  <a:schemeClr val="bg1"/>
                </a:solidFill>
              </a:rPr>
              <a:t>levothyroxine</a:t>
            </a:r>
            <a:r>
              <a:rPr lang="en-US" sz="2400" dirty="0">
                <a:solidFill>
                  <a:schemeClr val="bg1"/>
                </a:solidFill>
              </a:rPr>
              <a:t> in women with </a:t>
            </a:r>
            <a:r>
              <a:rPr lang="en-US" sz="2400" dirty="0" smtClean="0">
                <a:solidFill>
                  <a:schemeClr val="bg1"/>
                </a:solidFill>
              </a:rPr>
              <a:t>RPL.</a:t>
            </a:r>
            <a:endParaRPr lang="tr-TR" sz="2400" dirty="0" smtClean="0">
              <a:solidFill>
                <a:schemeClr val="bg1"/>
              </a:solidFill>
            </a:endParaRPr>
          </a:p>
          <a:p>
            <a:r>
              <a:rPr lang="en-US" sz="2400" dirty="0" smtClean="0">
                <a:solidFill>
                  <a:schemeClr val="bg1"/>
                </a:solidFill>
              </a:rPr>
              <a:t>There </a:t>
            </a:r>
            <a:r>
              <a:rPr lang="en-US" sz="2400" dirty="0">
                <a:solidFill>
                  <a:schemeClr val="bg1"/>
                </a:solidFill>
              </a:rPr>
              <a:t>is </a:t>
            </a:r>
            <a:r>
              <a:rPr lang="en-US" sz="2400" b="1" dirty="0">
                <a:solidFill>
                  <a:srgbClr val="FFC000"/>
                </a:solidFill>
              </a:rPr>
              <a:t>conflicting evidence </a:t>
            </a:r>
            <a:r>
              <a:rPr lang="en-US" sz="2400" dirty="0">
                <a:solidFill>
                  <a:schemeClr val="bg1"/>
                </a:solidFill>
              </a:rPr>
              <a:t>regarding treatment effect of levothyroxine for women with </a:t>
            </a:r>
            <a:r>
              <a:rPr lang="en-US" sz="2400" b="1" dirty="0">
                <a:solidFill>
                  <a:schemeClr val="bg1"/>
                </a:solidFill>
              </a:rPr>
              <a:t>subclinical hypothyroidism </a:t>
            </a:r>
            <a:r>
              <a:rPr lang="en-US" sz="2400" dirty="0">
                <a:solidFill>
                  <a:schemeClr val="bg1"/>
                </a:solidFill>
              </a:rPr>
              <a:t>(SCH) and RPL. </a:t>
            </a:r>
            <a:endParaRPr lang="tr-TR" sz="2400" dirty="0" smtClean="0">
              <a:solidFill>
                <a:schemeClr val="bg1"/>
              </a:solidFill>
            </a:endParaRPr>
          </a:p>
          <a:p>
            <a:r>
              <a:rPr lang="en-US" sz="2400" i="1" dirty="0">
                <a:solidFill>
                  <a:schemeClr val="bg1"/>
                </a:solidFill>
              </a:rPr>
              <a:t>Treatment of women with SCH may reduce the risk of miscarriage, but the potential benefit of treatment should be balanced against the risks. </a:t>
            </a:r>
            <a:endParaRPr lang="tr-TR" sz="2400" i="1" dirty="0" smtClean="0">
              <a:solidFill>
                <a:schemeClr val="bg1"/>
              </a:solidFill>
            </a:endParaRPr>
          </a:p>
          <a:p>
            <a:r>
              <a:rPr lang="en-US" sz="2400" dirty="0">
                <a:solidFill>
                  <a:schemeClr val="bg1"/>
                </a:solidFill>
              </a:rPr>
              <a:t>If women with </a:t>
            </a:r>
            <a:r>
              <a:rPr lang="en-US" sz="2400" b="1" dirty="0">
                <a:solidFill>
                  <a:srgbClr val="FFC000"/>
                </a:solidFill>
              </a:rPr>
              <a:t>subclinical hypothyroidism </a:t>
            </a:r>
            <a:r>
              <a:rPr lang="en-US" sz="2400" dirty="0">
                <a:solidFill>
                  <a:schemeClr val="bg1"/>
                </a:solidFill>
              </a:rPr>
              <a:t>and RPL are pregnant again, thyroid stimulating hormone (TSH) level should be checked in </a:t>
            </a:r>
            <a:r>
              <a:rPr lang="en-US" sz="2400" b="1" dirty="0">
                <a:solidFill>
                  <a:schemeClr val="bg1"/>
                </a:solidFill>
              </a:rPr>
              <a:t>early gestation </a:t>
            </a:r>
            <a:r>
              <a:rPr lang="en-US" sz="2400" dirty="0">
                <a:solidFill>
                  <a:schemeClr val="bg1"/>
                </a:solidFill>
              </a:rPr>
              <a:t>(7-9 weeks AD), and hypothyroidism should be treated with levothyroxine. </a:t>
            </a:r>
          </a:p>
          <a:p>
            <a:endParaRPr lang="en-US" sz="2400" i="1" dirty="0">
              <a:solidFill>
                <a:schemeClr val="bg1"/>
              </a:solidFill>
            </a:endParaRPr>
          </a:p>
          <a:p>
            <a:endParaRPr lang="en-US" sz="2400" dirty="0" smtClean="0">
              <a:solidFill>
                <a:schemeClr val="bg1"/>
              </a:solidFill>
            </a:endParaRPr>
          </a:p>
          <a:p>
            <a:endParaRPr lang="en-US" sz="2400" dirty="0" smtClean="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1518860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solidFill>
                  <a:schemeClr val="bg1"/>
                </a:solidFill>
              </a:rPr>
              <a:t>There is </a:t>
            </a:r>
            <a:r>
              <a:rPr lang="en-US" b="1" dirty="0">
                <a:solidFill>
                  <a:srgbClr val="FFC000"/>
                </a:solidFill>
              </a:rPr>
              <a:t>insufficient evidence </a:t>
            </a:r>
            <a:r>
              <a:rPr lang="en-US" dirty="0">
                <a:solidFill>
                  <a:schemeClr val="bg1"/>
                </a:solidFill>
              </a:rPr>
              <a:t>to support treatment with levothyroxine in </a:t>
            </a:r>
            <a:r>
              <a:rPr lang="en-US" b="1" dirty="0" err="1">
                <a:solidFill>
                  <a:schemeClr val="bg1"/>
                </a:solidFill>
              </a:rPr>
              <a:t>euthyroid</a:t>
            </a:r>
            <a:r>
              <a:rPr lang="en-US" b="1" dirty="0">
                <a:solidFill>
                  <a:schemeClr val="bg1"/>
                </a:solidFill>
              </a:rPr>
              <a:t> women</a:t>
            </a:r>
            <a:r>
              <a:rPr lang="en-US" dirty="0">
                <a:solidFill>
                  <a:schemeClr val="bg1"/>
                </a:solidFill>
              </a:rPr>
              <a:t> with </a:t>
            </a:r>
            <a:r>
              <a:rPr lang="en-US" b="1" dirty="0">
                <a:solidFill>
                  <a:schemeClr val="bg1"/>
                </a:solidFill>
              </a:rPr>
              <a:t>thyroid antibodies</a:t>
            </a:r>
            <a:r>
              <a:rPr lang="en-US" dirty="0">
                <a:solidFill>
                  <a:schemeClr val="bg1"/>
                </a:solidFill>
              </a:rPr>
              <a:t> and RPL outside a clinical trial. </a:t>
            </a:r>
            <a:endParaRPr lang="tr-TR" dirty="0">
              <a:solidFill>
                <a:schemeClr val="bg1"/>
              </a:solidFill>
            </a:endParaRPr>
          </a:p>
          <a:p>
            <a:r>
              <a:rPr lang="en-US" dirty="0" smtClean="0">
                <a:solidFill>
                  <a:schemeClr val="bg1"/>
                </a:solidFill>
              </a:rPr>
              <a:t>If </a:t>
            </a:r>
            <a:r>
              <a:rPr lang="en-US" dirty="0" smtClean="0">
                <a:solidFill>
                  <a:schemeClr val="bg1"/>
                </a:solidFill>
              </a:rPr>
              <a:t>women with </a:t>
            </a:r>
            <a:r>
              <a:rPr lang="en-US" b="1" dirty="0" smtClean="0">
                <a:solidFill>
                  <a:schemeClr val="bg1"/>
                </a:solidFill>
              </a:rPr>
              <a:t>thyroid autoimmunity</a:t>
            </a:r>
            <a:r>
              <a:rPr lang="en-US" dirty="0" smtClean="0">
                <a:solidFill>
                  <a:schemeClr val="bg1"/>
                </a:solidFill>
              </a:rPr>
              <a:t> and RPL are pregnant again, thyroid stimulating hormone (TSH) level should be checked in </a:t>
            </a:r>
            <a:r>
              <a:rPr lang="en-US" b="1" dirty="0" smtClean="0">
                <a:solidFill>
                  <a:schemeClr val="bg1"/>
                </a:solidFill>
              </a:rPr>
              <a:t>early gestation </a:t>
            </a:r>
            <a:r>
              <a:rPr lang="en-US" dirty="0" smtClean="0">
                <a:solidFill>
                  <a:schemeClr val="bg1"/>
                </a:solidFill>
              </a:rPr>
              <a:t>(7-9 weeks AD), and hypothyroidism should be treated with levothyroxine </a:t>
            </a: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594676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rPr>
              <a:t>PROGESTERONE OR HUMAN CHORIONIC GONADOTROPHIN (HCG) (FOR LUTEAL PHASE INSUFFICIENCY)</a:t>
            </a:r>
          </a:p>
        </p:txBody>
      </p:sp>
      <p:sp>
        <p:nvSpPr>
          <p:cNvPr id="3" name="Content Placeholder 2"/>
          <p:cNvSpPr>
            <a:spLocks noGrp="1"/>
          </p:cNvSpPr>
          <p:nvPr>
            <p:ph idx="1"/>
          </p:nvPr>
        </p:nvSpPr>
        <p:spPr/>
        <p:txBody>
          <a:bodyPr>
            <a:normAutofit lnSpcReduction="10000"/>
          </a:bodyPr>
          <a:lstStyle/>
          <a:p>
            <a:r>
              <a:rPr lang="en-US" dirty="0">
                <a:solidFill>
                  <a:schemeClr val="bg1"/>
                </a:solidFill>
              </a:rPr>
              <a:t>There is </a:t>
            </a:r>
            <a:r>
              <a:rPr lang="en-US" b="1" dirty="0">
                <a:solidFill>
                  <a:srgbClr val="FFC000"/>
                </a:solidFill>
              </a:rPr>
              <a:t>insufficient evidence </a:t>
            </a:r>
            <a:r>
              <a:rPr lang="en-US" dirty="0">
                <a:solidFill>
                  <a:schemeClr val="bg1"/>
                </a:solidFill>
              </a:rPr>
              <a:t>to recommend the use of </a:t>
            </a:r>
            <a:r>
              <a:rPr lang="en-US" b="1" dirty="0">
                <a:solidFill>
                  <a:schemeClr val="bg1"/>
                </a:solidFill>
              </a:rPr>
              <a:t>progesterone</a:t>
            </a:r>
            <a:r>
              <a:rPr lang="en-US" dirty="0">
                <a:solidFill>
                  <a:schemeClr val="bg1"/>
                </a:solidFill>
              </a:rPr>
              <a:t> to improve live birth rate in women with RPL and luteal phase insufficiency.</a:t>
            </a:r>
            <a:br>
              <a:rPr lang="en-US" dirty="0">
                <a:solidFill>
                  <a:schemeClr val="bg1"/>
                </a:solidFill>
              </a:rPr>
            </a:br>
            <a:endParaRPr lang="en-US" dirty="0" smtClean="0">
              <a:solidFill>
                <a:schemeClr val="bg1"/>
              </a:solidFill>
            </a:endParaRPr>
          </a:p>
          <a:p>
            <a:r>
              <a:rPr lang="en-US" dirty="0">
                <a:solidFill>
                  <a:schemeClr val="bg1"/>
                </a:solidFill>
              </a:rPr>
              <a:t>There is </a:t>
            </a:r>
            <a:r>
              <a:rPr lang="en-US" b="1" dirty="0">
                <a:solidFill>
                  <a:srgbClr val="FFC000"/>
                </a:solidFill>
              </a:rPr>
              <a:t>insufficient evidence </a:t>
            </a:r>
            <a:r>
              <a:rPr lang="en-US" dirty="0">
                <a:solidFill>
                  <a:schemeClr val="bg1"/>
                </a:solidFill>
              </a:rPr>
              <a:t>to recommend the use of </a:t>
            </a:r>
            <a:r>
              <a:rPr lang="en-US" b="1" dirty="0">
                <a:solidFill>
                  <a:schemeClr val="bg1"/>
                </a:solidFill>
              </a:rPr>
              <a:t>human chorionic </a:t>
            </a:r>
            <a:r>
              <a:rPr lang="en-US" b="1" dirty="0" err="1">
                <a:solidFill>
                  <a:schemeClr val="bg1"/>
                </a:solidFill>
              </a:rPr>
              <a:t>gonadotrophin</a:t>
            </a:r>
            <a:r>
              <a:rPr lang="en-US" b="1" dirty="0">
                <a:solidFill>
                  <a:schemeClr val="bg1"/>
                </a:solidFill>
              </a:rPr>
              <a:t> </a:t>
            </a:r>
            <a:r>
              <a:rPr lang="en-US" dirty="0">
                <a:solidFill>
                  <a:schemeClr val="bg1"/>
                </a:solidFill>
              </a:rPr>
              <a:t>(</a:t>
            </a:r>
            <a:r>
              <a:rPr lang="en-US" dirty="0" err="1">
                <a:solidFill>
                  <a:schemeClr val="bg1"/>
                </a:solidFill>
              </a:rPr>
              <a:t>hCG</a:t>
            </a:r>
            <a:r>
              <a:rPr lang="en-US" dirty="0">
                <a:solidFill>
                  <a:schemeClr val="bg1"/>
                </a:solidFill>
              </a:rPr>
              <a:t>) to improve live birth rate in women with RPL and luteal phase insufficiency. </a:t>
            </a:r>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77139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553453"/>
            <a:ext cx="8229599" cy="597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05865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Metformin</a:t>
            </a:r>
          </a:p>
        </p:txBody>
      </p:sp>
      <p:sp>
        <p:nvSpPr>
          <p:cNvPr id="3" name="Content Placeholder 2"/>
          <p:cNvSpPr>
            <a:spLocks noGrp="1"/>
          </p:cNvSpPr>
          <p:nvPr>
            <p:ph idx="1"/>
          </p:nvPr>
        </p:nvSpPr>
        <p:spPr/>
        <p:txBody>
          <a:bodyPr>
            <a:normAutofit fontScale="85000" lnSpcReduction="10000"/>
          </a:bodyPr>
          <a:lstStyle/>
          <a:p>
            <a:r>
              <a:rPr lang="en-US" dirty="0">
                <a:solidFill>
                  <a:schemeClr val="bg1"/>
                </a:solidFill>
              </a:rPr>
              <a:t>Several studies on metformin found that it is </a:t>
            </a:r>
            <a:r>
              <a:rPr lang="en-US" dirty="0">
                <a:solidFill>
                  <a:srgbClr val="FFC000"/>
                </a:solidFill>
              </a:rPr>
              <a:t>effective in improving pregnancy outcomes</a:t>
            </a:r>
            <a:r>
              <a:rPr lang="en-US" dirty="0">
                <a:solidFill>
                  <a:schemeClr val="bg1"/>
                </a:solidFill>
              </a:rPr>
              <a:t> in women with PCOS or insulin </a:t>
            </a:r>
            <a:r>
              <a:rPr lang="en-US" dirty="0" smtClean="0">
                <a:solidFill>
                  <a:schemeClr val="bg1"/>
                </a:solidFill>
              </a:rPr>
              <a:t>resistance</a:t>
            </a:r>
          </a:p>
          <a:p>
            <a:r>
              <a:rPr lang="en-US" dirty="0" smtClean="0">
                <a:solidFill>
                  <a:schemeClr val="bg1"/>
                </a:solidFill>
              </a:rPr>
              <a:t>In </a:t>
            </a:r>
            <a:r>
              <a:rPr lang="en-US" dirty="0">
                <a:solidFill>
                  <a:schemeClr val="bg1"/>
                </a:solidFill>
              </a:rPr>
              <a:t>patients with PCOS, metformin was found to </a:t>
            </a:r>
            <a:r>
              <a:rPr lang="en-US" dirty="0">
                <a:solidFill>
                  <a:srgbClr val="FFC000"/>
                </a:solidFill>
              </a:rPr>
              <a:t>significantly reduce</a:t>
            </a:r>
            <a:r>
              <a:rPr lang="en-US" dirty="0">
                <a:solidFill>
                  <a:schemeClr val="bg1"/>
                </a:solidFill>
              </a:rPr>
              <a:t> the rate of </a:t>
            </a:r>
            <a:r>
              <a:rPr lang="en-US" dirty="0" smtClean="0">
                <a:solidFill>
                  <a:schemeClr val="bg1"/>
                </a:solidFill>
              </a:rPr>
              <a:t>miscarriage</a:t>
            </a:r>
          </a:p>
          <a:p>
            <a:endParaRPr lang="tr-TR" dirty="0" smtClean="0">
              <a:solidFill>
                <a:schemeClr val="bg1"/>
              </a:solidFill>
            </a:endParaRPr>
          </a:p>
          <a:p>
            <a:r>
              <a:rPr lang="en-US" dirty="0" smtClean="0">
                <a:solidFill>
                  <a:schemeClr val="bg1"/>
                </a:solidFill>
              </a:rPr>
              <a:t>There </a:t>
            </a:r>
            <a:r>
              <a:rPr lang="en-US" dirty="0">
                <a:solidFill>
                  <a:schemeClr val="bg1"/>
                </a:solidFill>
              </a:rPr>
              <a:t>are no studies focusing on women with RPL and PCOS. </a:t>
            </a:r>
            <a:endParaRPr lang="tr-TR" dirty="0" smtClean="0">
              <a:solidFill>
                <a:schemeClr val="bg1"/>
              </a:solidFill>
            </a:endParaRPr>
          </a:p>
          <a:p>
            <a:r>
              <a:rPr lang="en-US" dirty="0">
                <a:solidFill>
                  <a:schemeClr val="bg1"/>
                </a:solidFill>
              </a:rPr>
              <a:t>There is </a:t>
            </a:r>
            <a:r>
              <a:rPr lang="en-US" b="1" dirty="0">
                <a:solidFill>
                  <a:srgbClr val="FFC000"/>
                </a:solidFill>
              </a:rPr>
              <a:t>insufficient evidence</a:t>
            </a:r>
            <a:r>
              <a:rPr lang="en-US" b="1" dirty="0">
                <a:solidFill>
                  <a:schemeClr val="bg1"/>
                </a:solidFill>
              </a:rPr>
              <a:t> </a:t>
            </a:r>
            <a:r>
              <a:rPr lang="en-US" dirty="0">
                <a:solidFill>
                  <a:schemeClr val="bg1"/>
                </a:solidFill>
              </a:rPr>
              <a:t>to recommend </a:t>
            </a:r>
            <a:r>
              <a:rPr lang="en-US" b="1" dirty="0">
                <a:solidFill>
                  <a:schemeClr val="bg1"/>
                </a:solidFill>
              </a:rPr>
              <a:t>metformin</a:t>
            </a:r>
            <a:r>
              <a:rPr lang="en-US" dirty="0">
                <a:solidFill>
                  <a:schemeClr val="bg1"/>
                </a:solidFill>
              </a:rPr>
              <a:t> supplementation in pregnancy to prevent PL in women with RPL and glucose metabolism defects</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379068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OVULATION INDUCTION </a:t>
            </a:r>
            <a:br>
              <a:rPr lang="en-US" dirty="0">
                <a:solidFill>
                  <a:srgbClr val="FFFF00"/>
                </a:solidFill>
              </a:rPr>
            </a:br>
            <a:endParaRPr lang="en-US" dirty="0">
              <a:solidFill>
                <a:srgbClr val="FFFF00"/>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however the </a:t>
            </a:r>
            <a:r>
              <a:rPr lang="en-US" dirty="0">
                <a:solidFill>
                  <a:schemeClr val="bg1"/>
                </a:solidFill>
              </a:rPr>
              <a:t>evidence </a:t>
            </a:r>
            <a:r>
              <a:rPr lang="en-US" dirty="0" smtClean="0">
                <a:solidFill>
                  <a:schemeClr val="bg1"/>
                </a:solidFill>
              </a:rPr>
              <a:t>is </a:t>
            </a:r>
            <a:r>
              <a:rPr lang="en-US" dirty="0">
                <a:solidFill>
                  <a:srgbClr val="FFC000"/>
                </a:solidFill>
              </a:rPr>
              <a:t>too limited </a:t>
            </a:r>
            <a:r>
              <a:rPr lang="en-US" dirty="0">
                <a:solidFill>
                  <a:schemeClr val="bg1"/>
                </a:solidFill>
              </a:rPr>
              <a:t>to support recommending controlled ovarian stimulation in women with </a:t>
            </a:r>
            <a:r>
              <a:rPr lang="en-US" dirty="0" smtClean="0">
                <a:solidFill>
                  <a:schemeClr val="bg1"/>
                </a:solidFill>
              </a:rPr>
              <a:t>RPL without </a:t>
            </a:r>
            <a:r>
              <a:rPr lang="en-US" dirty="0">
                <a:solidFill>
                  <a:schemeClr val="bg1"/>
                </a:solidFill>
              </a:rPr>
              <a:t>PCOS. </a:t>
            </a:r>
            <a:endParaRPr lang="tr-TR" dirty="0" smtClean="0">
              <a:solidFill>
                <a:schemeClr val="bg1"/>
              </a:solidFill>
            </a:endParaRPr>
          </a:p>
          <a:p>
            <a:r>
              <a:rPr lang="en-US" b="1" dirty="0">
                <a:solidFill>
                  <a:schemeClr val="bg1"/>
                </a:solidFill>
              </a:rPr>
              <a:t>Bromocriptine</a:t>
            </a:r>
            <a:r>
              <a:rPr lang="en-US" dirty="0">
                <a:solidFill>
                  <a:schemeClr val="bg1"/>
                </a:solidFill>
              </a:rPr>
              <a:t> treatment can be considered in women with RPL and </a:t>
            </a:r>
            <a:r>
              <a:rPr lang="en-US" b="1" dirty="0">
                <a:solidFill>
                  <a:schemeClr val="bg1"/>
                </a:solidFill>
              </a:rPr>
              <a:t>hyperprolactinemia</a:t>
            </a:r>
            <a:r>
              <a:rPr lang="en-US" dirty="0">
                <a:solidFill>
                  <a:schemeClr val="bg1"/>
                </a:solidFill>
              </a:rPr>
              <a:t> to increase live birth rate. </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72449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Vit</a:t>
            </a:r>
            <a:r>
              <a:rPr lang="en-US" dirty="0" smtClean="0">
                <a:solidFill>
                  <a:srgbClr val="FFFF00"/>
                </a:solidFill>
              </a:rPr>
              <a:t> D</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Vitamin D deficiency has been associated with obstetrical complications </a:t>
            </a:r>
          </a:p>
          <a:p>
            <a:r>
              <a:rPr lang="en-US" dirty="0" smtClean="0">
                <a:solidFill>
                  <a:schemeClr val="bg1"/>
                </a:solidFill>
              </a:rPr>
              <a:t>there are </a:t>
            </a:r>
            <a:r>
              <a:rPr lang="en-US" dirty="0" smtClean="0">
                <a:solidFill>
                  <a:srgbClr val="FFC000"/>
                </a:solidFill>
              </a:rPr>
              <a:t>no studies </a:t>
            </a:r>
            <a:r>
              <a:rPr lang="en-US" dirty="0" smtClean="0">
                <a:solidFill>
                  <a:schemeClr val="bg1"/>
                </a:solidFill>
              </a:rPr>
              <a:t>evaluating the effect of vitamin D supplementation on the chance of a live birth in the next pregnancy in women with RPL.</a:t>
            </a:r>
            <a:endParaRPr lang="tr-TR" dirty="0" smtClean="0">
              <a:solidFill>
                <a:schemeClr val="bg1"/>
              </a:solidFill>
            </a:endParaRPr>
          </a:p>
          <a:p>
            <a:r>
              <a:rPr lang="en-US" dirty="0">
                <a:solidFill>
                  <a:schemeClr val="bg1"/>
                </a:solidFill>
              </a:rPr>
              <a:t>Preconception counseling in women with RPL </a:t>
            </a:r>
            <a:r>
              <a:rPr lang="en-US" b="1" dirty="0">
                <a:solidFill>
                  <a:schemeClr val="bg1"/>
                </a:solidFill>
              </a:rPr>
              <a:t>could include </a:t>
            </a:r>
            <a:r>
              <a:rPr lang="en-US" dirty="0">
                <a:solidFill>
                  <a:schemeClr val="bg1"/>
                </a:solidFill>
              </a:rPr>
              <a:t>the </a:t>
            </a:r>
            <a:r>
              <a:rPr lang="en-US" dirty="0">
                <a:solidFill>
                  <a:srgbClr val="FFC000"/>
                </a:solidFill>
              </a:rPr>
              <a:t>general advice </a:t>
            </a:r>
            <a:r>
              <a:rPr lang="en-US" dirty="0">
                <a:solidFill>
                  <a:schemeClr val="bg1"/>
                </a:solidFill>
              </a:rPr>
              <a:t>to consider </a:t>
            </a:r>
            <a:r>
              <a:rPr lang="en-US" b="1" dirty="0">
                <a:solidFill>
                  <a:schemeClr val="bg1"/>
                </a:solidFill>
              </a:rPr>
              <a:t>prophylactic vitamin D </a:t>
            </a:r>
            <a:r>
              <a:rPr lang="en-US" dirty="0">
                <a:solidFill>
                  <a:schemeClr val="bg1"/>
                </a:solidFill>
              </a:rPr>
              <a:t>supplementation (up to 4000IU/d)</a:t>
            </a:r>
          </a:p>
          <a:p>
            <a:r>
              <a:rPr lang="en-US" dirty="0" smtClean="0">
                <a:solidFill>
                  <a:schemeClr val="bg1"/>
                </a:solidFill>
              </a:rPr>
              <a:t> </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504290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dirty="0">
                <a:solidFill>
                  <a:srgbClr val="FFFF00"/>
                </a:solidFill>
              </a:rPr>
              <a:t>TREATMENT FOR </a:t>
            </a:r>
            <a:r>
              <a:rPr lang="tr-TR" sz="3200" dirty="0" smtClean="0">
                <a:solidFill>
                  <a:srgbClr val="FFFF00"/>
                </a:solidFill>
              </a:rPr>
              <a:t>HYPERHOMOCYSTEINEMIA</a:t>
            </a:r>
            <a:endParaRPr lang="en-US" sz="3200" dirty="0">
              <a:solidFill>
                <a:srgbClr val="FFFF00"/>
              </a:solidFill>
            </a:endParaRPr>
          </a:p>
        </p:txBody>
      </p:sp>
      <p:sp>
        <p:nvSpPr>
          <p:cNvPr id="3" name="Content Placeholder 2"/>
          <p:cNvSpPr>
            <a:spLocks noGrp="1"/>
          </p:cNvSpPr>
          <p:nvPr>
            <p:ph idx="1"/>
          </p:nvPr>
        </p:nvSpPr>
        <p:spPr/>
        <p:txBody>
          <a:bodyPr/>
          <a:lstStyle/>
          <a:p>
            <a:r>
              <a:rPr lang="en-US" dirty="0">
                <a:solidFill>
                  <a:schemeClr val="bg1"/>
                </a:solidFill>
              </a:rPr>
              <a:t>In the absence of consistent evidence for an association between </a:t>
            </a:r>
            <a:r>
              <a:rPr lang="en-US" dirty="0" err="1">
                <a:solidFill>
                  <a:schemeClr val="bg1"/>
                </a:solidFill>
              </a:rPr>
              <a:t>HHcy</a:t>
            </a:r>
            <a:r>
              <a:rPr lang="en-US" dirty="0">
                <a:solidFill>
                  <a:schemeClr val="bg1"/>
                </a:solidFill>
              </a:rPr>
              <a:t> and RPL, assessing </a:t>
            </a:r>
            <a:r>
              <a:rPr lang="en-US" dirty="0" err="1">
                <a:solidFill>
                  <a:schemeClr val="bg1"/>
                </a:solidFill>
              </a:rPr>
              <a:t>Hcy</a:t>
            </a:r>
            <a:r>
              <a:rPr lang="en-US" dirty="0">
                <a:solidFill>
                  <a:schemeClr val="bg1"/>
                </a:solidFill>
              </a:rPr>
              <a:t> levels is </a:t>
            </a:r>
            <a:r>
              <a:rPr lang="en-US" dirty="0">
                <a:solidFill>
                  <a:srgbClr val="FFC000"/>
                </a:solidFill>
              </a:rPr>
              <a:t>not routinely </a:t>
            </a:r>
            <a:r>
              <a:rPr lang="en-US" dirty="0">
                <a:solidFill>
                  <a:schemeClr val="bg1"/>
                </a:solidFill>
              </a:rPr>
              <a:t>recommended. </a:t>
            </a:r>
            <a:endParaRPr lang="en-US" dirty="0" smtClean="0">
              <a:solidFill>
                <a:schemeClr val="bg1"/>
              </a:solidFill>
            </a:endParaRPr>
          </a:p>
          <a:p>
            <a:r>
              <a:rPr lang="en-US" dirty="0" smtClean="0">
                <a:solidFill>
                  <a:schemeClr val="bg1"/>
                </a:solidFill>
              </a:rPr>
              <a:t>However</a:t>
            </a:r>
            <a:r>
              <a:rPr lang="en-US" dirty="0">
                <a:solidFill>
                  <a:schemeClr val="bg1"/>
                </a:solidFill>
              </a:rPr>
              <a:t>, if </a:t>
            </a:r>
            <a:r>
              <a:rPr lang="en-US" dirty="0" err="1">
                <a:solidFill>
                  <a:schemeClr val="bg1"/>
                </a:solidFill>
              </a:rPr>
              <a:t>HHcy</a:t>
            </a:r>
            <a:r>
              <a:rPr lang="en-US" dirty="0">
                <a:solidFill>
                  <a:schemeClr val="bg1"/>
                </a:solidFill>
              </a:rPr>
              <a:t> is detected in women with RPL, treatments are available that can lower </a:t>
            </a:r>
            <a:r>
              <a:rPr lang="en-US" dirty="0" err="1">
                <a:solidFill>
                  <a:schemeClr val="bg1"/>
                </a:solidFill>
              </a:rPr>
              <a:t>Hcy</a:t>
            </a:r>
            <a:r>
              <a:rPr lang="en-US" dirty="0">
                <a:solidFill>
                  <a:schemeClr val="bg1"/>
                </a:solidFill>
              </a:rPr>
              <a:t> levels and possibly improve the chance of a live birth rate in the next pregnancy. </a:t>
            </a:r>
          </a:p>
          <a:p>
            <a:endParaRPr lang="en-US" dirty="0">
              <a:solidFill>
                <a:schemeClr val="bg1"/>
              </a:solidFill>
            </a:endParaRPr>
          </a:p>
        </p:txBody>
      </p:sp>
    </p:spTree>
    <p:extLst>
      <p:ext uri="{BB962C8B-B14F-4D97-AF65-F5344CB8AC3E}">
        <p14:creationId xmlns:p14="http://schemas.microsoft.com/office/powerpoint/2010/main" val="404836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Treatment for uterine abnormalities in RPL </a:t>
            </a:r>
          </a:p>
        </p:txBody>
      </p:sp>
      <p:sp>
        <p:nvSpPr>
          <p:cNvPr id="3" name="Content Placeholder 2"/>
          <p:cNvSpPr>
            <a:spLocks noGrp="1"/>
          </p:cNvSpPr>
          <p:nvPr>
            <p:ph idx="1"/>
          </p:nvPr>
        </p:nvSpPr>
        <p:spPr/>
        <p:txBody>
          <a:bodyPr>
            <a:normAutofit fontScale="92500" lnSpcReduction="20000"/>
          </a:bodyPr>
          <a:lstStyle/>
          <a:p>
            <a:r>
              <a:rPr lang="en-US" sz="2400" dirty="0">
                <a:solidFill>
                  <a:schemeClr val="bg1"/>
                </a:solidFill>
              </a:rPr>
              <a:t>Whether </a:t>
            </a:r>
            <a:r>
              <a:rPr lang="en-US" sz="2400" dirty="0" err="1">
                <a:solidFill>
                  <a:schemeClr val="bg1"/>
                </a:solidFill>
              </a:rPr>
              <a:t>hysteroscopic</a:t>
            </a:r>
            <a:r>
              <a:rPr lang="en-US" sz="2400" dirty="0">
                <a:solidFill>
                  <a:schemeClr val="bg1"/>
                </a:solidFill>
              </a:rPr>
              <a:t> septum resection has </a:t>
            </a:r>
            <a:r>
              <a:rPr lang="en-US" sz="2400" dirty="0">
                <a:solidFill>
                  <a:srgbClr val="FFC000"/>
                </a:solidFill>
              </a:rPr>
              <a:t>beneficial effects </a:t>
            </a:r>
            <a:r>
              <a:rPr lang="en-US" sz="2400" dirty="0">
                <a:solidFill>
                  <a:schemeClr val="bg1"/>
                </a:solidFill>
              </a:rPr>
              <a:t>(improving live birth rates, and decreasing miscarriage rates, without doing harm), should be evaluated in the context of surgical trials in women with RPL and septate uterus. </a:t>
            </a:r>
            <a:r>
              <a:rPr lang="en-US" sz="2400" dirty="0"/>
              <a:t>	</a:t>
            </a:r>
          </a:p>
          <a:p>
            <a:endParaRPr lang="tr-TR" sz="2400" b="1" dirty="0" smtClean="0">
              <a:solidFill>
                <a:schemeClr val="bg1"/>
              </a:solidFill>
            </a:endParaRPr>
          </a:p>
          <a:p>
            <a:r>
              <a:rPr lang="en-US" sz="2400" b="1" dirty="0" err="1" smtClean="0">
                <a:solidFill>
                  <a:schemeClr val="bg1"/>
                </a:solidFill>
              </a:rPr>
              <a:t>Metroplasty</a:t>
            </a:r>
            <a:r>
              <a:rPr lang="en-US" sz="2400" b="1" dirty="0" smtClean="0">
                <a:solidFill>
                  <a:schemeClr val="bg1"/>
                </a:solidFill>
              </a:rPr>
              <a:t> </a:t>
            </a:r>
            <a:r>
              <a:rPr lang="en-US" sz="2400" b="1" dirty="0">
                <a:solidFill>
                  <a:srgbClr val="FFC000"/>
                </a:solidFill>
              </a:rPr>
              <a:t>is not </a:t>
            </a:r>
            <a:r>
              <a:rPr lang="en-US" sz="2400" dirty="0">
                <a:solidFill>
                  <a:srgbClr val="FFC000"/>
                </a:solidFill>
              </a:rPr>
              <a:t>recommended </a:t>
            </a:r>
            <a:r>
              <a:rPr lang="en-US" sz="2400" dirty="0">
                <a:solidFill>
                  <a:schemeClr val="bg1"/>
                </a:solidFill>
              </a:rPr>
              <a:t>for </a:t>
            </a:r>
            <a:r>
              <a:rPr lang="en-US" sz="2400" dirty="0" err="1">
                <a:solidFill>
                  <a:schemeClr val="bg1"/>
                </a:solidFill>
              </a:rPr>
              <a:t>bicorporeal</a:t>
            </a:r>
            <a:r>
              <a:rPr lang="en-US" sz="2400" dirty="0">
                <a:solidFill>
                  <a:schemeClr val="bg1"/>
                </a:solidFill>
              </a:rPr>
              <a:t> uterus with </a:t>
            </a:r>
            <a:r>
              <a:rPr lang="en-US" sz="2400" b="1" dirty="0">
                <a:solidFill>
                  <a:schemeClr val="bg1"/>
                </a:solidFill>
              </a:rPr>
              <a:t>normal cervix</a:t>
            </a:r>
            <a:r>
              <a:rPr lang="en-US" sz="2400" dirty="0">
                <a:solidFill>
                  <a:schemeClr val="bg1"/>
                </a:solidFill>
              </a:rPr>
              <a:t> (former AFS </a:t>
            </a:r>
            <a:r>
              <a:rPr lang="en-US" sz="2400" dirty="0" err="1">
                <a:solidFill>
                  <a:schemeClr val="bg1"/>
                </a:solidFill>
              </a:rPr>
              <a:t>bicornuate</a:t>
            </a:r>
            <a:r>
              <a:rPr lang="en-US" sz="2400" dirty="0">
                <a:solidFill>
                  <a:schemeClr val="bg1"/>
                </a:solidFill>
              </a:rPr>
              <a:t> uterus) and RPL. </a:t>
            </a:r>
          </a:p>
          <a:p>
            <a:endParaRPr lang="en-US" sz="2400" dirty="0">
              <a:solidFill>
                <a:schemeClr val="bg1"/>
              </a:solidFill>
            </a:endParaRPr>
          </a:p>
          <a:p>
            <a:r>
              <a:rPr lang="en-US" sz="2400" b="1" dirty="0">
                <a:solidFill>
                  <a:schemeClr val="bg1"/>
                </a:solidFill>
              </a:rPr>
              <a:t>Uterine reconstruction </a:t>
            </a:r>
            <a:r>
              <a:rPr lang="en-US" sz="2400" b="1" dirty="0">
                <a:solidFill>
                  <a:srgbClr val="FFC000"/>
                </a:solidFill>
              </a:rPr>
              <a:t>is not </a:t>
            </a:r>
            <a:r>
              <a:rPr lang="en-US" sz="2400" dirty="0">
                <a:solidFill>
                  <a:srgbClr val="FFC000"/>
                </a:solidFill>
              </a:rPr>
              <a:t>recommended </a:t>
            </a:r>
            <a:r>
              <a:rPr lang="en-US" sz="2400" dirty="0">
                <a:solidFill>
                  <a:schemeClr val="bg1"/>
                </a:solidFill>
              </a:rPr>
              <a:t>for hemi-uterus (former AFS </a:t>
            </a:r>
            <a:r>
              <a:rPr lang="en-US" sz="2400" dirty="0" err="1">
                <a:solidFill>
                  <a:schemeClr val="bg1"/>
                </a:solidFill>
              </a:rPr>
              <a:t>unicornuate</a:t>
            </a:r>
            <a:r>
              <a:rPr lang="en-US" sz="2400" dirty="0">
                <a:solidFill>
                  <a:schemeClr val="bg1"/>
                </a:solidFill>
              </a:rPr>
              <a:t> uterus) and RPL. </a:t>
            </a:r>
          </a:p>
          <a:p>
            <a:endParaRPr lang="en-US" sz="2400" dirty="0">
              <a:solidFill>
                <a:schemeClr val="bg1"/>
              </a:solidFill>
            </a:endParaRPr>
          </a:p>
          <a:p>
            <a:r>
              <a:rPr lang="en-US" sz="2400" dirty="0">
                <a:solidFill>
                  <a:schemeClr val="bg1"/>
                </a:solidFill>
              </a:rPr>
              <a:t>There is </a:t>
            </a:r>
            <a:r>
              <a:rPr lang="en-US" sz="2400" b="1" dirty="0">
                <a:solidFill>
                  <a:srgbClr val="FFC000"/>
                </a:solidFill>
              </a:rPr>
              <a:t>insufficient evidence </a:t>
            </a:r>
            <a:r>
              <a:rPr lang="en-US" sz="2400" dirty="0">
                <a:solidFill>
                  <a:schemeClr val="bg1"/>
                </a:solidFill>
              </a:rPr>
              <a:t>in favor of </a:t>
            </a:r>
            <a:r>
              <a:rPr lang="en-US" sz="2400" b="1" dirty="0" err="1">
                <a:solidFill>
                  <a:schemeClr val="bg1"/>
                </a:solidFill>
              </a:rPr>
              <a:t>metroplasty</a:t>
            </a:r>
            <a:r>
              <a:rPr lang="en-US" sz="2400" dirty="0">
                <a:solidFill>
                  <a:schemeClr val="bg1"/>
                </a:solidFill>
              </a:rPr>
              <a:t> in women with </a:t>
            </a:r>
            <a:r>
              <a:rPr lang="en-US" sz="2400" dirty="0" err="1">
                <a:solidFill>
                  <a:schemeClr val="bg1"/>
                </a:solidFill>
              </a:rPr>
              <a:t>bicorporeal</a:t>
            </a:r>
            <a:r>
              <a:rPr lang="en-US" sz="2400" dirty="0">
                <a:solidFill>
                  <a:schemeClr val="bg1"/>
                </a:solidFill>
              </a:rPr>
              <a:t> uterus and </a:t>
            </a:r>
            <a:r>
              <a:rPr lang="en-US" sz="2400" b="1" dirty="0">
                <a:solidFill>
                  <a:schemeClr val="bg1"/>
                </a:solidFill>
              </a:rPr>
              <a:t>double cervix </a:t>
            </a:r>
            <a:r>
              <a:rPr lang="en-US" sz="2400" dirty="0">
                <a:solidFill>
                  <a:schemeClr val="bg1"/>
                </a:solidFill>
              </a:rPr>
              <a:t>(former AFS </a:t>
            </a:r>
            <a:r>
              <a:rPr lang="en-US" sz="2400" dirty="0" err="1">
                <a:solidFill>
                  <a:schemeClr val="bg1"/>
                </a:solidFill>
              </a:rPr>
              <a:t>didelphic</a:t>
            </a:r>
            <a:r>
              <a:rPr lang="en-US" sz="2400" dirty="0">
                <a:solidFill>
                  <a:schemeClr val="bg1"/>
                </a:solidFill>
              </a:rPr>
              <a:t> uterus) and RPL</a:t>
            </a:r>
            <a:r>
              <a:rPr lang="en-US" sz="2400" dirty="0" smtClean="0">
                <a:solidFill>
                  <a:schemeClr val="bg1"/>
                </a:solidFill>
              </a:rPr>
              <a:t>.</a:t>
            </a:r>
            <a:endParaRPr lang="tr-TR" sz="2400" dirty="0" smtClean="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229621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600" dirty="0">
                <a:solidFill>
                  <a:srgbClr val="FFFF00"/>
                </a:solidFill>
              </a:rPr>
              <a:t>ACQUIRED INTRAUTERINE MALFORMATIONS</a:t>
            </a:r>
            <a:endParaRPr lang="en-US" sz="3600"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chemeClr val="bg1"/>
                </a:solidFill>
              </a:rPr>
              <a:t>There </a:t>
            </a:r>
            <a:r>
              <a:rPr lang="en-US" dirty="0">
                <a:solidFill>
                  <a:schemeClr val="bg1"/>
                </a:solidFill>
              </a:rPr>
              <a:t>is </a:t>
            </a:r>
            <a:r>
              <a:rPr lang="en-US" dirty="0">
                <a:solidFill>
                  <a:srgbClr val="FFC000"/>
                </a:solidFill>
              </a:rPr>
              <a:t>insufficient </a:t>
            </a:r>
            <a:r>
              <a:rPr lang="en-US" dirty="0">
                <a:solidFill>
                  <a:schemeClr val="bg1"/>
                </a:solidFill>
              </a:rPr>
              <a:t>evidence supporting </a:t>
            </a:r>
            <a:r>
              <a:rPr lang="en-US" dirty="0" err="1">
                <a:solidFill>
                  <a:schemeClr val="bg1"/>
                </a:solidFill>
              </a:rPr>
              <a:t>hysteroscopic</a:t>
            </a:r>
            <a:r>
              <a:rPr lang="en-US" dirty="0">
                <a:solidFill>
                  <a:schemeClr val="bg1"/>
                </a:solidFill>
              </a:rPr>
              <a:t> removal of submucosal fibroids or endometrial polyps in women with RPL. 	</a:t>
            </a:r>
          </a:p>
          <a:p>
            <a:r>
              <a:rPr lang="en-US" dirty="0">
                <a:solidFill>
                  <a:schemeClr val="bg1"/>
                </a:solidFill>
              </a:rPr>
              <a:t>Surgical removal of intramural fibroids </a:t>
            </a:r>
            <a:r>
              <a:rPr lang="en-US" dirty="0">
                <a:solidFill>
                  <a:srgbClr val="FFC000"/>
                </a:solidFill>
              </a:rPr>
              <a:t>is not recommended </a:t>
            </a:r>
            <a:r>
              <a:rPr lang="en-US" dirty="0">
                <a:solidFill>
                  <a:schemeClr val="bg1"/>
                </a:solidFill>
              </a:rPr>
              <a:t>in women with RPL. There is insufficient evidence to recommend removing fibroids that distort the uterine cavity. 	</a:t>
            </a:r>
            <a:endParaRPr lang="tr-TR" dirty="0" smtClean="0">
              <a:solidFill>
                <a:schemeClr val="bg1"/>
              </a:solidFill>
            </a:endParaRPr>
          </a:p>
          <a:p>
            <a:r>
              <a:rPr lang="en-US" dirty="0">
                <a:solidFill>
                  <a:schemeClr val="bg1"/>
                </a:solidFill>
              </a:rPr>
              <a:t>There is </a:t>
            </a:r>
            <a:r>
              <a:rPr lang="en-US" dirty="0">
                <a:solidFill>
                  <a:srgbClr val="FFC000"/>
                </a:solidFill>
              </a:rPr>
              <a:t>insufficient evidence </a:t>
            </a:r>
            <a:r>
              <a:rPr lang="en-US" dirty="0">
                <a:solidFill>
                  <a:schemeClr val="bg1"/>
                </a:solidFill>
              </a:rPr>
              <a:t>of benefit for surgical removal of intrauterine adhesions for pregnancy outcome. After </a:t>
            </a:r>
            <a:r>
              <a:rPr lang="en-US" dirty="0" err="1">
                <a:solidFill>
                  <a:schemeClr val="bg1"/>
                </a:solidFill>
              </a:rPr>
              <a:t>hysteroscopic</a:t>
            </a:r>
            <a:r>
              <a:rPr lang="en-US" dirty="0">
                <a:solidFill>
                  <a:schemeClr val="bg1"/>
                </a:solidFill>
              </a:rPr>
              <a:t> removal of intrauterine adhesions in women with RPL, precautions have to be taken to prevent recurrence of adhesions.</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970793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dirty="0">
                <a:solidFill>
                  <a:srgbClr val="FFFF00"/>
                </a:solidFill>
              </a:rPr>
              <a:t>CERVICAL INSUFFICIENCY </a:t>
            </a:r>
          </a:p>
        </p:txBody>
      </p:sp>
      <p:sp>
        <p:nvSpPr>
          <p:cNvPr id="3" name="Content Placeholder 2"/>
          <p:cNvSpPr>
            <a:spLocks noGrp="1"/>
          </p:cNvSpPr>
          <p:nvPr>
            <p:ph idx="1"/>
          </p:nvPr>
        </p:nvSpPr>
        <p:spPr/>
        <p:txBody>
          <a:bodyPr>
            <a:normAutofit fontScale="92500"/>
          </a:bodyPr>
          <a:lstStyle/>
          <a:p>
            <a:r>
              <a:rPr lang="en-US" dirty="0">
                <a:solidFill>
                  <a:schemeClr val="bg1"/>
                </a:solidFill>
              </a:rPr>
              <a:t>Women with a history of second-trimester PLs and suspected cervical weakness </a:t>
            </a:r>
            <a:r>
              <a:rPr lang="en-US" dirty="0">
                <a:solidFill>
                  <a:srgbClr val="FFC000"/>
                </a:solidFill>
              </a:rPr>
              <a:t>should be offered</a:t>
            </a:r>
            <a:r>
              <a:rPr lang="en-US" dirty="0">
                <a:solidFill>
                  <a:schemeClr val="bg1"/>
                </a:solidFill>
              </a:rPr>
              <a:t> serial cervical sonographic surveillance. 	</a:t>
            </a:r>
          </a:p>
          <a:p>
            <a:r>
              <a:rPr lang="en-US" dirty="0" smtClean="0">
                <a:solidFill>
                  <a:schemeClr val="bg1"/>
                </a:solidFill>
              </a:rPr>
              <a:t>In </a:t>
            </a:r>
            <a:r>
              <a:rPr lang="en-US" dirty="0">
                <a:solidFill>
                  <a:schemeClr val="bg1"/>
                </a:solidFill>
              </a:rPr>
              <a:t>women with a singleton pregnancy and a history of recurrent second-trimester pregnancy loss attributable to </a:t>
            </a:r>
            <a:r>
              <a:rPr lang="en-US" b="1" dirty="0">
                <a:solidFill>
                  <a:schemeClr val="bg1"/>
                </a:solidFill>
              </a:rPr>
              <a:t>cervical weakness</a:t>
            </a:r>
            <a:r>
              <a:rPr lang="en-US" dirty="0">
                <a:solidFill>
                  <a:schemeClr val="bg1"/>
                </a:solidFill>
              </a:rPr>
              <a:t>, a </a:t>
            </a:r>
            <a:r>
              <a:rPr lang="en-US" b="1" dirty="0">
                <a:solidFill>
                  <a:srgbClr val="FFC000"/>
                </a:solidFill>
              </a:rPr>
              <a:t>cerclage</a:t>
            </a:r>
            <a:r>
              <a:rPr lang="en-US" dirty="0">
                <a:solidFill>
                  <a:srgbClr val="FFC000"/>
                </a:solidFill>
              </a:rPr>
              <a:t> </a:t>
            </a:r>
            <a:r>
              <a:rPr lang="en-US" b="1" dirty="0">
                <a:solidFill>
                  <a:srgbClr val="FFC000"/>
                </a:solidFill>
              </a:rPr>
              <a:t>could be </a:t>
            </a:r>
            <a:r>
              <a:rPr lang="en-US" dirty="0">
                <a:solidFill>
                  <a:srgbClr val="FFC000"/>
                </a:solidFill>
              </a:rPr>
              <a:t>considered</a:t>
            </a:r>
            <a:r>
              <a:rPr lang="en-US" dirty="0">
                <a:solidFill>
                  <a:schemeClr val="bg1"/>
                </a:solidFill>
              </a:rPr>
              <a:t>. </a:t>
            </a:r>
          </a:p>
          <a:p>
            <a:r>
              <a:rPr lang="en-US" dirty="0">
                <a:solidFill>
                  <a:schemeClr val="bg1"/>
                </a:solidFill>
              </a:rPr>
              <a:t>There is </a:t>
            </a:r>
            <a:r>
              <a:rPr lang="en-US" dirty="0">
                <a:solidFill>
                  <a:srgbClr val="FFC000"/>
                </a:solidFill>
              </a:rPr>
              <a:t>no evidence </a:t>
            </a:r>
            <a:r>
              <a:rPr lang="en-US" dirty="0">
                <a:solidFill>
                  <a:schemeClr val="bg1"/>
                </a:solidFill>
              </a:rPr>
              <a:t>that this treatment increases perinatal survival. </a:t>
            </a:r>
          </a:p>
          <a:p>
            <a:endParaRPr lang="tr-TR" dirty="0">
              <a:solidFill>
                <a:schemeClr val="bg1"/>
              </a:solidFill>
            </a:endParaRPr>
          </a:p>
        </p:txBody>
      </p:sp>
    </p:spTree>
    <p:extLst>
      <p:ext uri="{BB962C8B-B14F-4D97-AF65-F5344CB8AC3E}">
        <p14:creationId xmlns:p14="http://schemas.microsoft.com/office/powerpoint/2010/main" val="2579913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Treatment for RPL with Male factor </a:t>
            </a:r>
            <a:br>
              <a:rPr lang="en-US" dirty="0">
                <a:solidFill>
                  <a:srgbClr val="FFFF00"/>
                </a:solidFill>
              </a:rPr>
            </a:b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b="1" dirty="0">
                <a:solidFill>
                  <a:schemeClr val="bg1"/>
                </a:solidFill>
              </a:rPr>
              <a:t>Sperm selection</a:t>
            </a:r>
            <a:r>
              <a:rPr lang="en-US" dirty="0">
                <a:solidFill>
                  <a:schemeClr val="bg1"/>
                </a:solidFill>
              </a:rPr>
              <a:t> </a:t>
            </a:r>
            <a:r>
              <a:rPr lang="en-US" b="1" dirty="0">
                <a:solidFill>
                  <a:srgbClr val="FFC000"/>
                </a:solidFill>
              </a:rPr>
              <a:t>is not </a:t>
            </a:r>
            <a:r>
              <a:rPr lang="en-US" dirty="0">
                <a:solidFill>
                  <a:schemeClr val="bg1"/>
                </a:solidFill>
              </a:rPr>
              <a:t>recommended as a treatment in couples with RPL </a:t>
            </a:r>
            <a:endParaRPr lang="en-US" dirty="0" smtClean="0">
              <a:solidFill>
                <a:schemeClr val="bg1"/>
              </a:solidFill>
            </a:endParaRPr>
          </a:p>
          <a:p>
            <a:r>
              <a:rPr lang="en-US" b="1" dirty="0">
                <a:solidFill>
                  <a:schemeClr val="bg1"/>
                </a:solidFill>
              </a:rPr>
              <a:t>Antioxidants</a:t>
            </a:r>
            <a:r>
              <a:rPr lang="en-US" dirty="0">
                <a:solidFill>
                  <a:schemeClr val="bg1"/>
                </a:solidFill>
              </a:rPr>
              <a:t> for men </a:t>
            </a:r>
            <a:r>
              <a:rPr lang="en-US" b="1" dirty="0">
                <a:solidFill>
                  <a:srgbClr val="FFC000"/>
                </a:solidFill>
              </a:rPr>
              <a:t>have not </a:t>
            </a:r>
            <a:r>
              <a:rPr lang="en-US" dirty="0">
                <a:solidFill>
                  <a:schemeClr val="bg1"/>
                </a:solidFill>
              </a:rPr>
              <a:t>been shown to improve the chance of a live birth. </a:t>
            </a:r>
            <a:endParaRPr lang="en-US" dirty="0" smtClean="0">
              <a:solidFill>
                <a:schemeClr val="bg1"/>
              </a:solidFill>
            </a:endParaRPr>
          </a:p>
          <a:p>
            <a:r>
              <a:rPr lang="en-US" dirty="0">
                <a:solidFill>
                  <a:schemeClr val="bg1"/>
                </a:solidFill>
              </a:rPr>
              <a:t>Couples with RPL </a:t>
            </a:r>
            <a:r>
              <a:rPr lang="en-US" dirty="0">
                <a:solidFill>
                  <a:srgbClr val="FFC000"/>
                </a:solidFill>
              </a:rPr>
              <a:t>should be informed </a:t>
            </a:r>
            <a:r>
              <a:rPr lang="en-US" dirty="0">
                <a:solidFill>
                  <a:schemeClr val="bg1"/>
                </a:solidFill>
              </a:rPr>
              <a:t>that smoking, alcohol consumption, obesity and excessive exercise could have a negative impact on their chances of a live birth, and therefore cessation of smoking, a normal body weight, limited alcohol consumption and a normal exercise pattern is recommended. 	</a:t>
            </a:r>
          </a:p>
          <a:p>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5022727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Treatment for unexplained RPL</a:t>
            </a:r>
            <a:br>
              <a:rPr lang="en-US" dirty="0">
                <a:solidFill>
                  <a:srgbClr val="FFFF00"/>
                </a:solidFill>
              </a:rPr>
            </a:b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r>
              <a:rPr lang="en-US" sz="2800" dirty="0">
                <a:solidFill>
                  <a:schemeClr val="bg1"/>
                </a:solidFill>
              </a:rPr>
              <a:t>Heparin or low dose aspirin </a:t>
            </a:r>
            <a:r>
              <a:rPr lang="en-US" sz="2800" dirty="0">
                <a:solidFill>
                  <a:srgbClr val="FFC000"/>
                </a:solidFill>
              </a:rPr>
              <a:t>are not recommended</a:t>
            </a:r>
            <a:r>
              <a:rPr lang="en-US" sz="2800" dirty="0">
                <a:solidFill>
                  <a:schemeClr val="bg1"/>
                </a:solidFill>
              </a:rPr>
              <a:t>, as there is evidence that they do not improve live birth rate in women with unexplained RPL. 	</a:t>
            </a:r>
          </a:p>
          <a:p>
            <a:r>
              <a:rPr lang="en-US" sz="2800" b="1" dirty="0" smtClean="0">
                <a:solidFill>
                  <a:schemeClr val="bg1"/>
                </a:solidFill>
              </a:rPr>
              <a:t>Lymphocyte </a:t>
            </a:r>
            <a:r>
              <a:rPr lang="en-US" sz="2800" b="1" dirty="0">
                <a:solidFill>
                  <a:schemeClr val="bg1"/>
                </a:solidFill>
              </a:rPr>
              <a:t>immunization </a:t>
            </a:r>
            <a:r>
              <a:rPr lang="en-US" sz="2800" dirty="0">
                <a:solidFill>
                  <a:schemeClr val="bg1"/>
                </a:solidFill>
              </a:rPr>
              <a:t>therapy </a:t>
            </a:r>
            <a:r>
              <a:rPr lang="en-US" sz="2800" b="1" dirty="0">
                <a:solidFill>
                  <a:srgbClr val="FFC000"/>
                </a:solidFill>
              </a:rPr>
              <a:t>should not</a:t>
            </a:r>
            <a:r>
              <a:rPr lang="en-US" sz="2800" dirty="0">
                <a:solidFill>
                  <a:srgbClr val="FFC000"/>
                </a:solidFill>
              </a:rPr>
              <a:t> be </a:t>
            </a:r>
            <a:r>
              <a:rPr lang="en-US" sz="2800" dirty="0">
                <a:solidFill>
                  <a:schemeClr val="bg1"/>
                </a:solidFill>
              </a:rPr>
              <a:t>used as treatment for unexplained RPL as it has no significant effect and there may be serious adverse effects. </a:t>
            </a:r>
            <a:endParaRPr lang="en-US" sz="2800" dirty="0" smtClean="0">
              <a:solidFill>
                <a:schemeClr val="bg1"/>
              </a:solidFill>
            </a:endParaRPr>
          </a:p>
          <a:p>
            <a:r>
              <a:rPr lang="en-US" sz="2800" b="1" dirty="0">
                <a:solidFill>
                  <a:schemeClr val="bg1"/>
                </a:solidFill>
              </a:rPr>
              <a:t>Intravenous immunoglobulin </a:t>
            </a:r>
            <a:r>
              <a:rPr lang="en-US" sz="2800" dirty="0">
                <a:solidFill>
                  <a:schemeClr val="bg1"/>
                </a:solidFill>
              </a:rPr>
              <a:t>(</a:t>
            </a:r>
            <a:r>
              <a:rPr lang="en-US" sz="2800" dirty="0" err="1">
                <a:solidFill>
                  <a:schemeClr val="bg1"/>
                </a:solidFill>
              </a:rPr>
              <a:t>IvIg</a:t>
            </a:r>
            <a:r>
              <a:rPr lang="en-US" sz="2800" dirty="0">
                <a:solidFill>
                  <a:schemeClr val="bg1"/>
                </a:solidFill>
              </a:rPr>
              <a:t>) </a:t>
            </a:r>
            <a:r>
              <a:rPr lang="en-US" sz="2800" b="1" dirty="0">
                <a:solidFill>
                  <a:srgbClr val="FFC000"/>
                </a:solidFill>
              </a:rPr>
              <a:t>is not </a:t>
            </a:r>
            <a:r>
              <a:rPr lang="en-US" sz="2800" dirty="0">
                <a:solidFill>
                  <a:srgbClr val="FFC000"/>
                </a:solidFill>
              </a:rPr>
              <a:t>recommended </a:t>
            </a:r>
            <a:r>
              <a:rPr lang="en-US" sz="2800" dirty="0">
                <a:solidFill>
                  <a:schemeClr val="bg1"/>
                </a:solidFill>
              </a:rPr>
              <a:t>as a treatment of RPL. </a:t>
            </a:r>
            <a:endParaRPr lang="en-US" sz="2800" dirty="0" smtClean="0">
              <a:solidFill>
                <a:schemeClr val="bg1"/>
              </a:solidFill>
            </a:endParaRPr>
          </a:p>
          <a:p>
            <a:r>
              <a:rPr lang="en-US" sz="2800" b="1" dirty="0">
                <a:solidFill>
                  <a:schemeClr val="bg1"/>
                </a:solidFill>
              </a:rPr>
              <a:t>Glucocorticoids</a:t>
            </a:r>
            <a:r>
              <a:rPr lang="en-US" sz="2800" dirty="0">
                <a:solidFill>
                  <a:schemeClr val="bg1"/>
                </a:solidFill>
              </a:rPr>
              <a:t> </a:t>
            </a:r>
            <a:r>
              <a:rPr lang="en-US" sz="2800" b="1" dirty="0">
                <a:solidFill>
                  <a:srgbClr val="FFC000"/>
                </a:solidFill>
              </a:rPr>
              <a:t>are not </a:t>
            </a:r>
            <a:r>
              <a:rPr lang="en-US" sz="2800" dirty="0">
                <a:solidFill>
                  <a:srgbClr val="FFC000"/>
                </a:solidFill>
              </a:rPr>
              <a:t>recommended </a:t>
            </a:r>
            <a:r>
              <a:rPr lang="en-US" sz="2800" dirty="0">
                <a:solidFill>
                  <a:schemeClr val="bg1"/>
                </a:solidFill>
              </a:rPr>
              <a:t>as a treatment of unexplained RPL or RPL with selected immunological biomarker </a:t>
            </a:r>
            <a:endParaRPr lang="en-US" sz="2800" dirty="0" smtClean="0">
              <a:solidFill>
                <a:schemeClr val="bg1"/>
              </a:solidFill>
            </a:endParaRPr>
          </a:p>
          <a:p>
            <a:r>
              <a:rPr lang="en-US" sz="2800" dirty="0">
                <a:solidFill>
                  <a:schemeClr val="bg1"/>
                </a:solidFill>
              </a:rPr>
              <a:t>There is </a:t>
            </a:r>
            <a:r>
              <a:rPr lang="en-US" sz="2800" b="1" dirty="0">
                <a:solidFill>
                  <a:srgbClr val="FFC000"/>
                </a:solidFill>
              </a:rPr>
              <a:t>no evidence </a:t>
            </a:r>
            <a:r>
              <a:rPr lang="en-US" sz="2800" dirty="0">
                <a:solidFill>
                  <a:schemeClr val="bg1"/>
                </a:solidFill>
              </a:rPr>
              <a:t>to recommended </a:t>
            </a:r>
            <a:r>
              <a:rPr lang="en-US" sz="2800" b="1" dirty="0">
                <a:solidFill>
                  <a:schemeClr val="bg1"/>
                </a:solidFill>
              </a:rPr>
              <a:t>endometrial scratching</a:t>
            </a:r>
            <a:r>
              <a:rPr lang="en-US" sz="2800" dirty="0">
                <a:solidFill>
                  <a:schemeClr val="bg1"/>
                </a:solidFill>
              </a:rPr>
              <a:t> in women with unexplained RPL </a:t>
            </a:r>
            <a:endParaRPr lang="tr-TR" sz="2800" dirty="0" smtClean="0">
              <a:solidFill>
                <a:schemeClr val="bg1"/>
              </a:solidFill>
            </a:endParaRPr>
          </a:p>
          <a:p>
            <a:r>
              <a:rPr lang="en-US" sz="2800" dirty="0">
                <a:solidFill>
                  <a:schemeClr val="bg1"/>
                </a:solidFill>
              </a:rPr>
              <a:t>There is </a:t>
            </a:r>
            <a:r>
              <a:rPr lang="en-US" sz="2800" b="1" dirty="0">
                <a:solidFill>
                  <a:srgbClr val="FFC000"/>
                </a:solidFill>
              </a:rPr>
              <a:t>insufficient evidence </a:t>
            </a:r>
            <a:r>
              <a:rPr lang="en-US" sz="2800" dirty="0">
                <a:solidFill>
                  <a:schemeClr val="bg1"/>
                </a:solidFill>
              </a:rPr>
              <a:t>to recommended </a:t>
            </a:r>
            <a:r>
              <a:rPr lang="en-US" sz="2800" b="1" dirty="0">
                <a:solidFill>
                  <a:schemeClr val="bg1"/>
                </a:solidFill>
              </a:rPr>
              <a:t>G-CSF </a:t>
            </a:r>
            <a:r>
              <a:rPr lang="en-US" sz="2800" dirty="0">
                <a:solidFill>
                  <a:schemeClr val="bg1"/>
                </a:solidFill>
              </a:rPr>
              <a:t>in women with unexplained RPL </a:t>
            </a:r>
            <a:endParaRPr lang="tr-TR" sz="2800" dirty="0" smtClean="0">
              <a:solidFill>
                <a:schemeClr val="bg1"/>
              </a:solidFill>
            </a:endParaRPr>
          </a:p>
          <a:p>
            <a:endParaRPr lang="en-US" sz="2800" dirty="0" smtClean="0">
              <a:solidFill>
                <a:schemeClr val="bg1"/>
              </a:solidFill>
            </a:endParaRPr>
          </a:p>
          <a:p>
            <a:endParaRPr lang="en-US" sz="2800"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842291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Autofit/>
          </a:bodyPr>
          <a:lstStyle/>
          <a:p>
            <a:r>
              <a:rPr lang="en-US" sz="2400" dirty="0">
                <a:solidFill>
                  <a:schemeClr val="bg1"/>
                </a:solidFill>
              </a:rPr>
              <a:t>Low dose folic acid is routinely started </a:t>
            </a:r>
            <a:r>
              <a:rPr lang="en-US" sz="2400" dirty="0" err="1">
                <a:solidFill>
                  <a:schemeClr val="bg1"/>
                </a:solidFill>
              </a:rPr>
              <a:t>preconceptionally</a:t>
            </a:r>
            <a:r>
              <a:rPr lang="en-US" sz="2400" dirty="0">
                <a:solidFill>
                  <a:schemeClr val="bg1"/>
                </a:solidFill>
              </a:rPr>
              <a:t> to prevent neural tube defects, but </a:t>
            </a:r>
            <a:r>
              <a:rPr lang="en-US" sz="2400" dirty="0">
                <a:solidFill>
                  <a:srgbClr val="FFC000"/>
                </a:solidFill>
              </a:rPr>
              <a:t>it has not been </a:t>
            </a:r>
            <a:r>
              <a:rPr lang="en-US" sz="2400" dirty="0">
                <a:solidFill>
                  <a:schemeClr val="bg1"/>
                </a:solidFill>
              </a:rPr>
              <a:t>shown to prevent pregnancy loss in women with unexplained RPL. 	</a:t>
            </a:r>
          </a:p>
          <a:p>
            <a:r>
              <a:rPr lang="en-US" sz="2400" dirty="0">
                <a:solidFill>
                  <a:schemeClr val="bg1"/>
                </a:solidFill>
              </a:rPr>
              <a:t>Vaginal progesterone </a:t>
            </a:r>
            <a:r>
              <a:rPr lang="en-US" sz="2400" dirty="0">
                <a:solidFill>
                  <a:srgbClr val="FFC000"/>
                </a:solidFill>
              </a:rPr>
              <a:t>does not </a:t>
            </a:r>
            <a:r>
              <a:rPr lang="en-US" sz="2400" dirty="0">
                <a:solidFill>
                  <a:schemeClr val="bg1"/>
                </a:solidFill>
              </a:rPr>
              <a:t>improve live birth rates in women with unexplained RPL 	</a:t>
            </a:r>
          </a:p>
          <a:p>
            <a:r>
              <a:rPr lang="en-US" sz="2400" dirty="0">
                <a:solidFill>
                  <a:schemeClr val="bg1"/>
                </a:solidFill>
              </a:rPr>
              <a:t>There is </a:t>
            </a:r>
            <a:r>
              <a:rPr lang="en-US" sz="2400" dirty="0">
                <a:solidFill>
                  <a:srgbClr val="FFC000"/>
                </a:solidFill>
              </a:rPr>
              <a:t>insufficient evidence </a:t>
            </a:r>
            <a:r>
              <a:rPr lang="en-US" sz="2400" dirty="0">
                <a:solidFill>
                  <a:schemeClr val="bg1"/>
                </a:solidFill>
              </a:rPr>
              <a:t>to recommend </a:t>
            </a:r>
            <a:r>
              <a:rPr lang="en-US" sz="2400" dirty="0" err="1">
                <a:solidFill>
                  <a:schemeClr val="bg1"/>
                </a:solidFill>
              </a:rPr>
              <a:t>intralipid</a:t>
            </a:r>
            <a:r>
              <a:rPr lang="en-US" sz="2400" dirty="0">
                <a:solidFill>
                  <a:schemeClr val="bg1"/>
                </a:solidFill>
              </a:rPr>
              <a:t> therapy for improving live birth rate in women with unexplained </a:t>
            </a:r>
            <a:r>
              <a:rPr lang="en-US" sz="2400" dirty="0" smtClean="0">
                <a:solidFill>
                  <a:schemeClr val="bg1"/>
                </a:solidFill>
              </a:rPr>
              <a:t>RPL.</a:t>
            </a:r>
            <a:endParaRPr lang="tr-TR" sz="2400" dirty="0" smtClean="0">
              <a:solidFill>
                <a:schemeClr val="bg1"/>
              </a:solidFill>
            </a:endParaRPr>
          </a:p>
          <a:p>
            <a:r>
              <a:rPr lang="en-US" sz="2400" dirty="0" smtClean="0">
                <a:solidFill>
                  <a:schemeClr val="bg1"/>
                </a:solidFill>
              </a:rPr>
              <a:t>If </a:t>
            </a:r>
            <a:r>
              <a:rPr lang="en-US" sz="2400" dirty="0">
                <a:solidFill>
                  <a:schemeClr val="bg1"/>
                </a:solidFill>
              </a:rPr>
              <a:t>women with RPL ask about using multivitamin supplements, they should be advised on multivitamin supplements that are </a:t>
            </a:r>
            <a:r>
              <a:rPr lang="en-US" sz="2400" dirty="0">
                <a:solidFill>
                  <a:srgbClr val="FFC000"/>
                </a:solidFill>
              </a:rPr>
              <a:t>safe </a:t>
            </a:r>
            <a:r>
              <a:rPr lang="en-US" sz="2400" dirty="0">
                <a:solidFill>
                  <a:schemeClr val="bg1"/>
                </a:solidFill>
              </a:rPr>
              <a:t>in pregnancy 	</a:t>
            </a:r>
          </a:p>
          <a:p>
            <a:endParaRPr lang="en-US" sz="2400" dirty="0">
              <a:solidFill>
                <a:schemeClr val="bg1"/>
              </a:solidFill>
            </a:endParaRPr>
          </a:p>
          <a:p>
            <a:endParaRPr lang="tr-TR" sz="2400" dirty="0">
              <a:solidFill>
                <a:schemeClr val="bg1"/>
              </a:solidFill>
            </a:endParaRPr>
          </a:p>
        </p:txBody>
      </p:sp>
    </p:spTree>
    <p:extLst>
      <p:ext uri="{BB962C8B-B14F-4D97-AF65-F5344CB8AC3E}">
        <p14:creationId xmlns:p14="http://schemas.microsoft.com/office/powerpoint/2010/main" val="3724753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821" y="9525"/>
            <a:ext cx="8217568" cy="6267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336812" y="1804085"/>
            <a:ext cx="2225842" cy="9144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788132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3" y="18466"/>
            <a:ext cx="70675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325" y="485191"/>
            <a:ext cx="714375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70453" y="1334508"/>
            <a:ext cx="828853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54" y="5860471"/>
            <a:ext cx="8288534" cy="997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Metin kutusu 4"/>
          <p:cNvSpPr txBox="1">
            <a:spLocks/>
          </p:cNvSpPr>
          <p:nvPr/>
        </p:nvSpPr>
        <p:spPr>
          <a:xfrm>
            <a:off x="7657826" y="39759"/>
            <a:ext cx="806632" cy="461665"/>
          </a:xfrm>
          <a:prstGeom prst="rect">
            <a:avLst/>
          </a:prstGeom>
          <a:solidFill>
            <a:srgbClr val="FFFF00"/>
          </a:solidFill>
        </p:spPr>
        <p:txBody>
          <a:bodyPr wrap="non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dirty="0" smtClean="0">
                <a:solidFill>
                  <a:srgbClr val="FF0000"/>
                </a:solidFill>
              </a:rPr>
              <a:t>2018</a:t>
            </a:r>
            <a:endParaRPr lang="en-GB" sz="2400" dirty="0">
              <a:solidFill>
                <a:srgbClr val="FF0000"/>
              </a:solidFill>
            </a:endParaRPr>
          </a:p>
        </p:txBody>
      </p:sp>
      <p:cxnSp>
        <p:nvCxnSpPr>
          <p:cNvPr id="3" name="Straight Arrow Connector 2"/>
          <p:cNvCxnSpPr/>
          <p:nvPr/>
        </p:nvCxnSpPr>
        <p:spPr>
          <a:xfrm>
            <a:off x="4485503" y="2520778"/>
            <a:ext cx="2792627" cy="1235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3361038" y="5872828"/>
            <a:ext cx="5103420"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9875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8442" y="1735282"/>
            <a:ext cx="8933993" cy="5122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2984"/>
            <a:ext cx="9102436" cy="2058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a:spLocks/>
          </p:cNvSpPr>
          <p:nvPr/>
        </p:nvSpPr>
        <p:spPr>
          <a:xfrm>
            <a:off x="7657826" y="39759"/>
            <a:ext cx="806632" cy="461665"/>
          </a:xfrm>
          <a:prstGeom prst="rect">
            <a:avLst/>
          </a:prstGeom>
          <a:solidFill>
            <a:srgbClr val="FFFF00"/>
          </a:solidFill>
        </p:spPr>
        <p:txBody>
          <a:bodyPr wrap="non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400" dirty="0" smtClean="0">
                <a:solidFill>
                  <a:srgbClr val="FF0000"/>
                </a:solidFill>
              </a:rPr>
              <a:t>2016</a:t>
            </a:r>
            <a:endParaRPr lang="en-GB" sz="2400" dirty="0">
              <a:solidFill>
                <a:srgbClr val="FF0000"/>
              </a:solidFill>
            </a:endParaRPr>
          </a:p>
        </p:txBody>
      </p:sp>
      <p:cxnSp>
        <p:nvCxnSpPr>
          <p:cNvPr id="4" name="Straight Arrow Connector 3"/>
          <p:cNvCxnSpPr/>
          <p:nvPr/>
        </p:nvCxnSpPr>
        <p:spPr>
          <a:xfrm>
            <a:off x="4842141" y="6856977"/>
            <a:ext cx="2655047" cy="0"/>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24821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2048" y="0"/>
            <a:ext cx="8229600" cy="1143000"/>
          </a:xfrm>
        </p:spPr>
        <p:txBody>
          <a:bodyPr>
            <a:noAutofit/>
          </a:bodyPr>
          <a:lstStyle/>
          <a:p>
            <a:r>
              <a:rPr lang="tr-TR" sz="3200" b="1" dirty="0" smtClean="0">
                <a:solidFill>
                  <a:srgbClr val="FFFF00"/>
                </a:solidFill>
              </a:rPr>
              <a:t>RPL</a:t>
            </a:r>
            <a:br>
              <a:rPr lang="tr-TR" sz="3200" b="1" dirty="0" smtClean="0">
                <a:solidFill>
                  <a:srgbClr val="FFFF00"/>
                </a:solidFill>
              </a:rPr>
            </a:br>
            <a:r>
              <a:rPr lang="tr-TR" sz="3200" b="1" dirty="0" smtClean="0">
                <a:solidFill>
                  <a:srgbClr val="FFFF00"/>
                </a:solidFill>
              </a:rPr>
              <a:t>ASRM </a:t>
            </a:r>
            <a:endParaRPr lang="tr-TR" sz="3200" b="1" dirty="0">
              <a:solidFill>
                <a:srgbClr val="FFFF00"/>
              </a:solidFill>
            </a:endParaRPr>
          </a:p>
        </p:txBody>
      </p:sp>
      <p:sp>
        <p:nvSpPr>
          <p:cNvPr id="3" name="İçerik Yer Tutucusu 2"/>
          <p:cNvSpPr>
            <a:spLocks noGrp="1"/>
          </p:cNvSpPr>
          <p:nvPr>
            <p:ph idx="1"/>
          </p:nvPr>
        </p:nvSpPr>
        <p:spPr/>
        <p:txBody>
          <a:bodyPr/>
          <a:lstStyle/>
          <a:p>
            <a:endParaRPr lang="tr-T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48" y="1378421"/>
            <a:ext cx="8460432"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2051720" y="3861048"/>
            <a:ext cx="5040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3491880" y="3861048"/>
            <a:ext cx="576064" cy="2327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4572000" y="3853268"/>
            <a:ext cx="864096" cy="2238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868144" y="3861048"/>
            <a:ext cx="864096" cy="2507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15961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Risk factors</a:t>
            </a:r>
            <a:endParaRPr lang="en-US"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r>
              <a:rPr lang="en-US" dirty="0">
                <a:solidFill>
                  <a:schemeClr val="bg1"/>
                </a:solidFill>
              </a:rPr>
              <a:t>Women should be sensitively informed that the risk of pregnancy loss is </a:t>
            </a:r>
            <a:r>
              <a:rPr lang="en-US" dirty="0">
                <a:solidFill>
                  <a:srgbClr val="FFC000"/>
                </a:solidFill>
              </a:rPr>
              <a:t>lowest</a:t>
            </a:r>
            <a:r>
              <a:rPr lang="en-US" dirty="0">
                <a:solidFill>
                  <a:schemeClr val="bg1"/>
                </a:solidFill>
              </a:rPr>
              <a:t> in women aged </a:t>
            </a:r>
            <a:r>
              <a:rPr lang="en-US" dirty="0">
                <a:solidFill>
                  <a:srgbClr val="FFC000"/>
                </a:solidFill>
              </a:rPr>
              <a:t>20 to 35 years</a:t>
            </a:r>
            <a:r>
              <a:rPr lang="en-US" dirty="0">
                <a:solidFill>
                  <a:schemeClr val="bg1"/>
                </a:solidFill>
              </a:rPr>
              <a:t>. </a:t>
            </a:r>
          </a:p>
          <a:p>
            <a:r>
              <a:rPr lang="en-US" dirty="0">
                <a:solidFill>
                  <a:schemeClr val="bg1"/>
                </a:solidFill>
              </a:rPr>
              <a:t>Women should be sensitively informed that the risk of pregnancy loss rapidly </a:t>
            </a:r>
            <a:r>
              <a:rPr lang="en-US" dirty="0">
                <a:solidFill>
                  <a:srgbClr val="FFC000"/>
                </a:solidFill>
              </a:rPr>
              <a:t>increases</a:t>
            </a:r>
            <a:r>
              <a:rPr lang="en-US" dirty="0">
                <a:solidFill>
                  <a:schemeClr val="bg1"/>
                </a:solidFill>
              </a:rPr>
              <a:t> after the </a:t>
            </a:r>
            <a:r>
              <a:rPr lang="en-US" dirty="0">
                <a:solidFill>
                  <a:srgbClr val="FFC000"/>
                </a:solidFill>
              </a:rPr>
              <a:t>age of 40. </a:t>
            </a:r>
          </a:p>
          <a:p>
            <a:r>
              <a:rPr lang="en-US" dirty="0">
                <a:solidFill>
                  <a:schemeClr val="bg1"/>
                </a:solidFill>
              </a:rPr>
              <a:t>Stress is associated with RPL, but couples should be informed that there is </a:t>
            </a:r>
            <a:r>
              <a:rPr lang="en-US" dirty="0">
                <a:solidFill>
                  <a:srgbClr val="FFC000"/>
                </a:solidFill>
              </a:rPr>
              <a:t>no evidence </a:t>
            </a:r>
            <a:r>
              <a:rPr lang="en-US" dirty="0">
                <a:solidFill>
                  <a:schemeClr val="bg1"/>
                </a:solidFill>
              </a:rPr>
              <a:t>that stress is a direct cause of pregnancy loss 	</a:t>
            </a:r>
          </a:p>
          <a:p>
            <a:endParaRPr lang="tr-TR" dirty="0" smtClean="0">
              <a:solidFill>
                <a:schemeClr val="bg1"/>
              </a:solidFill>
            </a:endParaRPr>
          </a:p>
          <a:p>
            <a:r>
              <a:rPr lang="en-US" dirty="0" smtClean="0">
                <a:solidFill>
                  <a:schemeClr val="bg1"/>
                </a:solidFill>
              </a:rPr>
              <a:t>Couples </a:t>
            </a:r>
            <a:r>
              <a:rPr lang="en-US" dirty="0">
                <a:solidFill>
                  <a:schemeClr val="bg1"/>
                </a:solidFill>
              </a:rPr>
              <a:t>with RPL should be informed that </a:t>
            </a:r>
            <a:r>
              <a:rPr lang="en-US" dirty="0" smtClean="0">
                <a:solidFill>
                  <a:srgbClr val="FFC000"/>
                </a:solidFill>
              </a:rPr>
              <a:t>smoking, maternal </a:t>
            </a:r>
            <a:r>
              <a:rPr lang="en-US" dirty="0">
                <a:solidFill>
                  <a:srgbClr val="FFC000"/>
                </a:solidFill>
              </a:rPr>
              <a:t>obesity</a:t>
            </a:r>
            <a:r>
              <a:rPr lang="en-US" dirty="0">
                <a:solidFill>
                  <a:schemeClr val="bg1"/>
                </a:solidFill>
              </a:rPr>
              <a:t> </a:t>
            </a:r>
            <a:r>
              <a:rPr lang="en-US" dirty="0" smtClean="0">
                <a:solidFill>
                  <a:schemeClr val="bg1"/>
                </a:solidFill>
              </a:rPr>
              <a:t>or being </a:t>
            </a:r>
            <a:r>
              <a:rPr lang="en-US" dirty="0">
                <a:solidFill>
                  <a:schemeClr val="bg1"/>
                </a:solidFill>
              </a:rPr>
              <a:t>significantly </a:t>
            </a:r>
            <a:r>
              <a:rPr lang="en-US" dirty="0">
                <a:solidFill>
                  <a:srgbClr val="FFC000"/>
                </a:solidFill>
              </a:rPr>
              <a:t>underweight excessive </a:t>
            </a:r>
            <a:r>
              <a:rPr lang="en-US" dirty="0" smtClean="0">
                <a:solidFill>
                  <a:srgbClr val="FFC000"/>
                </a:solidFill>
              </a:rPr>
              <a:t>alcohol consumption </a:t>
            </a:r>
            <a:r>
              <a:rPr lang="en-US" dirty="0" smtClean="0">
                <a:solidFill>
                  <a:schemeClr val="bg1"/>
                </a:solidFill>
              </a:rPr>
              <a:t>could have a </a:t>
            </a:r>
            <a:r>
              <a:rPr lang="en-US" dirty="0">
                <a:solidFill>
                  <a:srgbClr val="FFC000"/>
                </a:solidFill>
              </a:rPr>
              <a:t>negative</a:t>
            </a:r>
            <a:r>
              <a:rPr lang="en-US" dirty="0">
                <a:solidFill>
                  <a:schemeClr val="bg1"/>
                </a:solidFill>
              </a:rPr>
              <a:t> impact on their chances of a live </a:t>
            </a:r>
            <a:r>
              <a:rPr lang="en-US" dirty="0" smtClean="0">
                <a:solidFill>
                  <a:schemeClr val="bg1"/>
                </a:solidFill>
              </a:rPr>
              <a:t>birth </a:t>
            </a:r>
            <a:r>
              <a:rPr lang="en-US" dirty="0">
                <a:solidFill>
                  <a:schemeClr val="bg1"/>
                </a:solidFill>
              </a:rPr>
              <a:t/>
            </a:r>
            <a:br>
              <a:rPr lang="en-US" dirty="0">
                <a:solidFill>
                  <a:schemeClr val="bg1"/>
                </a:solidFill>
              </a:rPr>
            </a:b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560116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Investigations in RPL</a:t>
            </a:r>
            <a:endParaRPr lang="en-US" dirty="0">
              <a:solidFill>
                <a:srgbClr val="FFFF00"/>
              </a:solidFill>
            </a:endParaRPr>
          </a:p>
        </p:txBody>
      </p:sp>
      <p:sp>
        <p:nvSpPr>
          <p:cNvPr id="3" name="Content Placeholder 2"/>
          <p:cNvSpPr>
            <a:spLocks noGrp="1"/>
          </p:cNvSpPr>
          <p:nvPr>
            <p:ph idx="1"/>
          </p:nvPr>
        </p:nvSpPr>
        <p:spPr/>
        <p:txBody>
          <a:bodyPr/>
          <a:lstStyle/>
          <a:p>
            <a:r>
              <a:rPr lang="en-US" dirty="0">
                <a:solidFill>
                  <a:schemeClr val="bg1"/>
                </a:solidFill>
              </a:rPr>
              <a:t>Medical and family history could be used to tailor diagnostic investigations in </a:t>
            </a:r>
            <a:r>
              <a:rPr lang="en-US" dirty="0" smtClean="0">
                <a:solidFill>
                  <a:schemeClr val="bg1"/>
                </a:solidFill>
              </a:rPr>
              <a:t>RPL </a:t>
            </a:r>
            <a:endParaRPr lang="en-US" dirty="0">
              <a:solidFill>
                <a:schemeClr val="bg1"/>
              </a:solidFill>
            </a:endParaRPr>
          </a:p>
          <a:p>
            <a:r>
              <a:rPr lang="en-US" dirty="0" smtClean="0">
                <a:solidFill>
                  <a:schemeClr val="bg1"/>
                </a:solidFill>
              </a:rPr>
              <a:t>Information on previous </a:t>
            </a:r>
            <a:r>
              <a:rPr lang="en-US" dirty="0">
                <a:solidFill>
                  <a:schemeClr val="bg1"/>
                </a:solidFill>
              </a:rPr>
              <a:t>diagnosis of medical conditions that may be associated with RPL, including </a:t>
            </a:r>
            <a:r>
              <a:rPr lang="en-US" dirty="0">
                <a:solidFill>
                  <a:srgbClr val="FFC000"/>
                </a:solidFill>
              </a:rPr>
              <a:t>thrombophilia, PCOS, and diabetes, </a:t>
            </a:r>
            <a:r>
              <a:rPr lang="en-US" dirty="0">
                <a:solidFill>
                  <a:schemeClr val="bg1"/>
                </a:solidFill>
              </a:rPr>
              <a:t>or a </a:t>
            </a:r>
            <a:r>
              <a:rPr lang="en-US" dirty="0">
                <a:solidFill>
                  <a:srgbClr val="FFC000"/>
                </a:solidFill>
              </a:rPr>
              <a:t>family history of hereditary </a:t>
            </a:r>
            <a:r>
              <a:rPr lang="en-US" dirty="0" smtClean="0">
                <a:solidFill>
                  <a:srgbClr val="FFC000"/>
                </a:solidFill>
              </a:rPr>
              <a:t>thrombophilia </a:t>
            </a:r>
            <a:r>
              <a:rPr lang="en-US" dirty="0" smtClean="0">
                <a:solidFill>
                  <a:schemeClr val="bg1"/>
                </a:solidFill>
              </a:rPr>
              <a:t>should be collected </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852977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solidFill>
                  <a:schemeClr val="bg1"/>
                </a:solidFill>
              </a:rPr>
              <a:t>some diagnostic tests, although </a:t>
            </a:r>
            <a:r>
              <a:rPr lang="en-US" dirty="0">
                <a:solidFill>
                  <a:srgbClr val="FFC000"/>
                </a:solidFill>
              </a:rPr>
              <a:t>not recommended </a:t>
            </a:r>
            <a:r>
              <a:rPr lang="en-US" dirty="0">
                <a:solidFill>
                  <a:schemeClr val="bg1"/>
                </a:solidFill>
              </a:rPr>
              <a:t>for all couples, can be relevant only in selected RPL couples, for instance: </a:t>
            </a:r>
          </a:p>
          <a:p>
            <a:pPr marL="0" indent="0">
              <a:buNone/>
            </a:pPr>
            <a:r>
              <a:rPr lang="en-US" dirty="0" smtClean="0">
                <a:solidFill>
                  <a:schemeClr val="bg1"/>
                </a:solidFill>
              </a:rPr>
              <a:t>	- </a:t>
            </a:r>
            <a:r>
              <a:rPr lang="en-US" dirty="0">
                <a:solidFill>
                  <a:schemeClr val="bg1"/>
                </a:solidFill>
              </a:rPr>
              <a:t> </a:t>
            </a:r>
            <a:r>
              <a:rPr lang="en-US" dirty="0">
                <a:solidFill>
                  <a:srgbClr val="FFC000"/>
                </a:solidFill>
              </a:rPr>
              <a:t>prolactin</a:t>
            </a:r>
            <a:r>
              <a:rPr lang="en-US" dirty="0">
                <a:solidFill>
                  <a:schemeClr val="bg1"/>
                </a:solidFill>
              </a:rPr>
              <a:t> testing in women with clinical symptoms </a:t>
            </a:r>
            <a:r>
              <a:rPr lang="en-US" dirty="0" smtClean="0">
                <a:solidFill>
                  <a:schemeClr val="bg1"/>
                </a:solidFill>
              </a:rPr>
              <a:t>of 	</a:t>
            </a:r>
            <a:r>
              <a:rPr lang="en-US" dirty="0">
                <a:solidFill>
                  <a:schemeClr val="bg1"/>
                </a:solidFill>
              </a:rPr>
              <a:t> </a:t>
            </a:r>
            <a:r>
              <a:rPr lang="en-US" dirty="0" smtClean="0">
                <a:solidFill>
                  <a:schemeClr val="bg1"/>
                </a:solidFill>
              </a:rPr>
              <a:t>  </a:t>
            </a:r>
            <a:r>
              <a:rPr lang="en-US" dirty="0" err="1" smtClean="0">
                <a:solidFill>
                  <a:schemeClr val="bg1"/>
                </a:solidFill>
              </a:rPr>
              <a:t>hyperprolactinemia</a:t>
            </a:r>
            <a:r>
              <a:rPr lang="en-US" dirty="0" smtClean="0">
                <a:solidFill>
                  <a:schemeClr val="bg1"/>
                </a:solidFill>
              </a:rPr>
              <a:t> </a:t>
            </a:r>
            <a:r>
              <a:rPr lang="en-US" dirty="0">
                <a:solidFill>
                  <a:schemeClr val="bg1"/>
                </a:solidFill>
              </a:rPr>
              <a:t>(</a:t>
            </a:r>
            <a:r>
              <a:rPr lang="en-US" dirty="0" err="1">
                <a:solidFill>
                  <a:schemeClr val="bg1"/>
                </a:solidFill>
              </a:rPr>
              <a:t>oligo</a:t>
            </a:r>
            <a:r>
              <a:rPr lang="en-US" dirty="0">
                <a:solidFill>
                  <a:schemeClr val="bg1"/>
                </a:solidFill>
              </a:rPr>
              <a:t>-amenorrhea) </a:t>
            </a:r>
          </a:p>
          <a:p>
            <a:pPr marL="0" indent="0">
              <a:buNone/>
            </a:pPr>
            <a:r>
              <a:rPr lang="en-US" dirty="0" smtClean="0">
                <a:solidFill>
                  <a:schemeClr val="bg1"/>
                </a:solidFill>
              </a:rPr>
              <a:t>	- </a:t>
            </a:r>
            <a:r>
              <a:rPr lang="en-US" dirty="0">
                <a:solidFill>
                  <a:schemeClr val="bg1"/>
                </a:solidFill>
              </a:rPr>
              <a:t> </a:t>
            </a:r>
            <a:r>
              <a:rPr lang="en-US" dirty="0">
                <a:solidFill>
                  <a:srgbClr val="FFC000"/>
                </a:solidFill>
              </a:rPr>
              <a:t>HLA class II </a:t>
            </a:r>
            <a:r>
              <a:rPr lang="en-US" dirty="0">
                <a:solidFill>
                  <a:schemeClr val="bg1"/>
                </a:solidFill>
              </a:rPr>
              <a:t>determination in women with secondary </a:t>
            </a:r>
            <a:r>
              <a:rPr lang="en-US" dirty="0" smtClean="0">
                <a:solidFill>
                  <a:schemeClr val="bg1"/>
                </a:solidFill>
              </a:rPr>
              <a:t>	    RPL </a:t>
            </a:r>
            <a:r>
              <a:rPr lang="en-US" dirty="0">
                <a:solidFill>
                  <a:schemeClr val="bg1"/>
                </a:solidFill>
              </a:rPr>
              <a:t>after the birth of a boy </a:t>
            </a:r>
          </a:p>
          <a:p>
            <a:pPr marL="0" indent="0">
              <a:buNone/>
            </a:pPr>
            <a:r>
              <a:rPr lang="en-US" dirty="0" smtClean="0">
                <a:solidFill>
                  <a:schemeClr val="bg1"/>
                </a:solidFill>
              </a:rPr>
              <a:t>	- </a:t>
            </a:r>
            <a:r>
              <a:rPr lang="en-US" dirty="0">
                <a:solidFill>
                  <a:schemeClr val="bg1"/>
                </a:solidFill>
              </a:rPr>
              <a:t> </a:t>
            </a:r>
            <a:r>
              <a:rPr lang="en-US" dirty="0">
                <a:solidFill>
                  <a:srgbClr val="FFC000"/>
                </a:solidFill>
              </a:rPr>
              <a:t>sperm DNA fragmentation</a:t>
            </a:r>
            <a:r>
              <a:rPr lang="en-US" dirty="0">
                <a:solidFill>
                  <a:schemeClr val="bg1"/>
                </a:solidFill>
              </a:rPr>
              <a:t> assessment can be more </a:t>
            </a:r>
            <a:r>
              <a:rPr lang="en-US" dirty="0" smtClean="0">
                <a:solidFill>
                  <a:schemeClr val="bg1"/>
                </a:solidFill>
              </a:rPr>
              <a:t>	   relevant </a:t>
            </a:r>
            <a:r>
              <a:rPr lang="en-US" dirty="0">
                <a:solidFill>
                  <a:schemeClr val="bg1"/>
                </a:solidFill>
              </a:rPr>
              <a:t>in males with unhealthy lifestyles </a:t>
            </a:r>
          </a:p>
          <a:p>
            <a:pPr marL="0" indent="0">
              <a:buNone/>
            </a:pPr>
            <a:r>
              <a:rPr lang="en-US" dirty="0" smtClean="0">
                <a:solidFill>
                  <a:schemeClr val="bg1"/>
                </a:solidFill>
              </a:rPr>
              <a:t>	   (</a:t>
            </a:r>
            <a:r>
              <a:rPr lang="en-US" dirty="0">
                <a:solidFill>
                  <a:schemeClr val="bg1"/>
                </a:solidFill>
              </a:rPr>
              <a:t>smoking, alcohol, excessive exercise, unhealthy </a:t>
            </a:r>
            <a:r>
              <a:rPr lang="en-US" dirty="0" smtClean="0">
                <a:solidFill>
                  <a:schemeClr val="bg1"/>
                </a:solidFill>
              </a:rPr>
              <a:t>	   	   body weight</a:t>
            </a:r>
            <a:r>
              <a:rPr lang="en-US" dirty="0">
                <a:solidFill>
                  <a:schemeClr val="bg1"/>
                </a:solidFill>
              </a:rPr>
              <a:t>) </a:t>
            </a:r>
          </a:p>
        </p:txBody>
      </p:sp>
    </p:spTree>
    <p:extLst>
      <p:ext uri="{BB962C8B-B14F-4D97-AF65-F5344CB8AC3E}">
        <p14:creationId xmlns:p14="http://schemas.microsoft.com/office/powerpoint/2010/main" val="2983153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solidFill>
                  <a:schemeClr val="bg1"/>
                </a:solidFill>
              </a:rPr>
              <a:t>parental karyotyping is </a:t>
            </a:r>
            <a:r>
              <a:rPr lang="en-US" dirty="0">
                <a:solidFill>
                  <a:srgbClr val="FFC000"/>
                </a:solidFill>
              </a:rPr>
              <a:t>less relevant </a:t>
            </a:r>
            <a:r>
              <a:rPr lang="en-US" dirty="0">
                <a:solidFill>
                  <a:schemeClr val="bg1"/>
                </a:solidFill>
              </a:rPr>
              <a:t>in couples with female age above 39, less than 3 pregnancy losses and a negative family history, as in these couples the chance of being a </a:t>
            </a:r>
            <a:r>
              <a:rPr lang="en-US" dirty="0">
                <a:solidFill>
                  <a:srgbClr val="FFC000"/>
                </a:solidFill>
              </a:rPr>
              <a:t>carrier of a translocation is very low </a:t>
            </a:r>
            <a:r>
              <a:rPr lang="en-US" dirty="0">
                <a:solidFill>
                  <a:schemeClr val="bg1"/>
                </a:solidFill>
              </a:rPr>
              <a:t>(below 2.2 %) </a:t>
            </a:r>
            <a:endParaRPr lang="tr-TR" dirty="0" smtClean="0">
              <a:solidFill>
                <a:schemeClr val="bg1"/>
              </a:solidFill>
            </a:endParaRPr>
          </a:p>
          <a:p>
            <a:r>
              <a:rPr lang="en-US" dirty="0" smtClean="0">
                <a:solidFill>
                  <a:schemeClr val="bg1"/>
                </a:solidFill>
              </a:rPr>
              <a:t>Female </a:t>
            </a:r>
            <a:r>
              <a:rPr lang="en-US" dirty="0">
                <a:solidFill>
                  <a:schemeClr val="bg1"/>
                </a:solidFill>
              </a:rPr>
              <a:t>age and number of previous losses are the only known factors consistently shown to impact prognosis </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709451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7894</TotalTime>
  <Words>3871</Words>
  <Application>Microsoft Office PowerPoint</Application>
  <PresentationFormat>On-screen Show (4:3)</PresentationFormat>
  <Paragraphs>289</Paragraphs>
  <Slides>52</Slides>
  <Notes>5</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Definition of RPL </vt:lpstr>
      <vt:lpstr>PowerPoint Presentation</vt:lpstr>
      <vt:lpstr>PowerPoint Presentation</vt:lpstr>
      <vt:lpstr>Risk factors</vt:lpstr>
      <vt:lpstr>Investigations in RPL</vt:lpstr>
      <vt:lpstr>PowerPoint Presentation</vt:lpstr>
      <vt:lpstr>PowerPoint Presentation</vt:lpstr>
      <vt:lpstr>Screening for genetic factors </vt:lpstr>
      <vt:lpstr>PowerPoint Presentation</vt:lpstr>
      <vt:lpstr>PARENTAL GENETIC ANALYSIS  </vt:lpstr>
      <vt:lpstr>PowerPoint Presentation</vt:lpstr>
      <vt:lpstr>PowerPoint Presentation</vt:lpstr>
      <vt:lpstr>PowerPoint Presentation</vt:lpstr>
      <vt:lpstr>PowerPoint Presentation</vt:lpstr>
      <vt:lpstr>HEREDITARY THROMBOPHILIA  </vt:lpstr>
      <vt:lpstr>PowerPoint Presentation</vt:lpstr>
      <vt:lpstr>ACQUIRED THROMBOPHILIA  </vt:lpstr>
      <vt:lpstr>Thrombophilia Screening</vt:lpstr>
      <vt:lpstr>PowerPoint Presentation</vt:lpstr>
      <vt:lpstr>PowerPoint Presentation</vt:lpstr>
      <vt:lpstr>PowerPoint Presentation</vt:lpstr>
      <vt:lpstr>Immunological testing</vt:lpstr>
      <vt:lpstr>PowerPoint Presentation</vt:lpstr>
      <vt:lpstr>Metabolic and endocrinologic factors  </vt:lpstr>
      <vt:lpstr>Vit D</vt:lpstr>
      <vt:lpstr>Endocrinologic Factors</vt:lpstr>
      <vt:lpstr>PowerPoint Presentation</vt:lpstr>
      <vt:lpstr>PCOS AND DISTURBANCES OF THE INSULIN METABOLISM  </vt:lpstr>
      <vt:lpstr>PowerPoint Presentation</vt:lpstr>
      <vt:lpstr>Male Factors</vt:lpstr>
      <vt:lpstr>Anatomy</vt:lpstr>
      <vt:lpstr>Treatment for RPL with genetic background</vt:lpstr>
      <vt:lpstr>Treatment for RPL and Thrombophilia   </vt:lpstr>
      <vt:lpstr>TREATMENT FOR WOMEN WITH RPL AND ANTIPHOSPHOLIPID SYNDROME (APS)</vt:lpstr>
      <vt:lpstr>TREATMENT FOR THYROID ABNORMALITIES ASSOCIATED WITH RPL </vt:lpstr>
      <vt:lpstr>PowerPoint Presentation</vt:lpstr>
      <vt:lpstr>PROGESTERONE OR HUMAN CHORIONIC GONADOTROPHIN (HCG) (FOR LUTEAL PHASE INSUFFICIENCY)</vt:lpstr>
      <vt:lpstr>Metformin</vt:lpstr>
      <vt:lpstr>OVULATION INDUCTION  </vt:lpstr>
      <vt:lpstr>Vit D</vt:lpstr>
      <vt:lpstr>TREATMENT FOR HYPERHOMOCYSTEINEMIA</vt:lpstr>
      <vt:lpstr>Treatment for uterine abnormalities in RPL </vt:lpstr>
      <vt:lpstr>ACQUIRED INTRAUTERINE MALFORMATIONS</vt:lpstr>
      <vt:lpstr>CERVICAL INSUFFICIENCY </vt:lpstr>
      <vt:lpstr>Treatment for RPL with Male factor  </vt:lpstr>
      <vt:lpstr>Treatment for unexplained RPL </vt:lpstr>
      <vt:lpstr>PowerPoint Presentation</vt:lpstr>
      <vt:lpstr>PowerPoint Presentation</vt:lpstr>
      <vt:lpstr>PowerPoint Presentation</vt:lpstr>
      <vt:lpstr>RPL ASRM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lale turkgeldi</dc:creator>
  <cp:lastModifiedBy>engin</cp:lastModifiedBy>
  <cp:revision>164</cp:revision>
  <dcterms:created xsi:type="dcterms:W3CDTF">2017-12-14T00:29:34Z</dcterms:created>
  <dcterms:modified xsi:type="dcterms:W3CDTF">2018-04-29T07:05:50Z</dcterms:modified>
</cp:coreProperties>
</file>